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2"/>
  </p:notesMasterIdLst>
  <p:sldIdLst>
    <p:sldId id="256" r:id="rId2"/>
    <p:sldId id="257" r:id="rId3"/>
    <p:sldId id="279" r:id="rId4"/>
    <p:sldId id="280" r:id="rId5"/>
    <p:sldId id="281"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8" r:id="rId19"/>
    <p:sldId id="299" r:id="rId20"/>
    <p:sldId id="356" r:id="rId21"/>
    <p:sldId id="365" r:id="rId22"/>
    <p:sldId id="274" r:id="rId23"/>
    <p:sldId id="275" r:id="rId24"/>
    <p:sldId id="277" r:id="rId25"/>
    <p:sldId id="278" r:id="rId26"/>
    <p:sldId id="358" r:id="rId27"/>
    <p:sldId id="366" r:id="rId28"/>
    <p:sldId id="368" r:id="rId29"/>
    <p:sldId id="282" r:id="rId30"/>
    <p:sldId id="361" r:id="rId31"/>
    <p:sldId id="362" r:id="rId32"/>
    <p:sldId id="364" r:id="rId33"/>
    <p:sldId id="283" r:id="rId34"/>
    <p:sldId id="357" r:id="rId35"/>
    <p:sldId id="352" r:id="rId36"/>
    <p:sldId id="300" r:id="rId37"/>
    <p:sldId id="301" r:id="rId38"/>
    <p:sldId id="302" r:id="rId39"/>
    <p:sldId id="303" r:id="rId40"/>
    <p:sldId id="304" r:id="rId41"/>
    <p:sldId id="305" r:id="rId42"/>
    <p:sldId id="331" r:id="rId43"/>
    <p:sldId id="332" r:id="rId44"/>
    <p:sldId id="333" r:id="rId45"/>
    <p:sldId id="334" r:id="rId46"/>
    <p:sldId id="335" r:id="rId47"/>
    <p:sldId id="336" r:id="rId48"/>
    <p:sldId id="337" r:id="rId49"/>
    <p:sldId id="338" r:id="rId50"/>
    <p:sldId id="339" r:id="rId51"/>
    <p:sldId id="340" r:id="rId52"/>
    <p:sldId id="341" r:id="rId53"/>
    <p:sldId id="342" r:id="rId54"/>
    <p:sldId id="343" r:id="rId55"/>
    <p:sldId id="347" r:id="rId56"/>
    <p:sldId id="350"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6"/>
            <p14:sldId id="257"/>
            <p14:sldId id="279"/>
            <p14:sldId id="280"/>
            <p14:sldId id="281"/>
            <p14:sldId id="284"/>
            <p14:sldId id="285"/>
            <p14:sldId id="286"/>
            <p14:sldId id="287"/>
            <p14:sldId id="288"/>
            <p14:sldId id="289"/>
            <p14:sldId id="290"/>
            <p14:sldId id="291"/>
            <p14:sldId id="292"/>
            <p14:sldId id="293"/>
            <p14:sldId id="294"/>
            <p14:sldId id="295"/>
            <p14:sldId id="298"/>
            <p14:sldId id="299"/>
            <p14:sldId id="356"/>
            <p14:sldId id="365"/>
            <p14:sldId id="274"/>
            <p14:sldId id="275"/>
            <p14:sldId id="277"/>
            <p14:sldId id="278"/>
            <p14:sldId id="358"/>
            <p14:sldId id="366"/>
            <p14:sldId id="368"/>
            <p14:sldId id="282"/>
            <p14:sldId id="361"/>
            <p14:sldId id="362"/>
            <p14:sldId id="364"/>
            <p14:sldId id="283"/>
            <p14:sldId id="357"/>
          </p14:sldIdLst>
        </p14:section>
        <p14:section name="Symmetric Cryptography" id="{E1AC282D-7AAB-D541-96A8-5DEA093393B5}">
          <p14:sldIdLst>
            <p14:sldId id="352"/>
            <p14:sldId id="300"/>
            <p14:sldId id="301"/>
            <p14:sldId id="302"/>
            <p14:sldId id="303"/>
            <p14:sldId id="304"/>
            <p14:sldId id="305"/>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 name="History" id="{DFE3F725-3FF1-1349-868C-55CE288E7AC2}">
          <p14:sldIdLst>
            <p14:sldId id="317"/>
            <p14:sldId id="318"/>
            <p14:sldId id="319"/>
            <p14:sldId id="320"/>
            <p14:sldId id="321"/>
            <p14:sldId id="322"/>
            <p14:sldId id="323"/>
            <p14:sldId id="324"/>
            <p14:sldId id="325"/>
            <p14:sldId id="326"/>
            <p14:sldId id="327"/>
            <p14:sldId id="328"/>
            <p14:sldId id="329"/>
            <p14:sldId id="3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8"/>
    <p:restoredTop sz="94286"/>
  </p:normalViewPr>
  <p:slideViewPr>
    <p:cSldViewPr snapToGrid="0">
      <p:cViewPr varScale="1">
        <p:scale>
          <a:sx n="161" d="100"/>
          <a:sy n="161" d="100"/>
        </p:scale>
        <p:origin x="536" y="184"/>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extLst>
      <p:ext uri="{BB962C8B-B14F-4D97-AF65-F5344CB8AC3E}">
        <p14:creationId xmlns:p14="http://schemas.microsoft.com/office/powerpoint/2010/main" val="494768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extLst>
      <p:ext uri="{BB962C8B-B14F-4D97-AF65-F5344CB8AC3E}">
        <p14:creationId xmlns:p14="http://schemas.microsoft.com/office/powerpoint/2010/main" val="3227605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BEBE468-178E-BD6F-6701-2DF1ACC1D2E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764F64-030A-9F41-8493-F02777D3A4C1}" type="slidenum">
              <a:rPr lang="en-US" altLang="en-US"/>
              <a:pPr>
                <a:spcBef>
                  <a:spcPct val="0"/>
                </a:spcBef>
              </a:pPr>
              <a:t>22</a:t>
            </a:fld>
            <a:endParaRPr lang="en-US" altLang="en-US"/>
          </a:p>
        </p:txBody>
      </p:sp>
      <p:sp>
        <p:nvSpPr>
          <p:cNvPr id="23555" name="Rectangle 2">
            <a:extLst>
              <a:ext uri="{FF2B5EF4-FFF2-40B4-BE49-F238E27FC236}">
                <a16:creationId xmlns:a16="http://schemas.microsoft.com/office/drawing/2014/main" id="{05CA9903-EDF5-D643-577B-8BCF9A403E3B}"/>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73172011-E640-7CB1-D410-C13297C70CC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FD8C2408-F12D-0BC9-F863-BD14F6EA1B0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E7AD3BC-84B2-6D4C-B180-8366D2364090}" type="slidenum">
              <a:rPr lang="en-US" altLang="en-US"/>
              <a:pPr>
                <a:spcBef>
                  <a:spcPct val="0"/>
                </a:spcBef>
              </a:pPr>
              <a:t>23</a:t>
            </a:fld>
            <a:endParaRPr lang="en-US" altLang="en-US"/>
          </a:p>
        </p:txBody>
      </p:sp>
      <p:sp>
        <p:nvSpPr>
          <p:cNvPr id="26627" name="Rectangle 2">
            <a:extLst>
              <a:ext uri="{FF2B5EF4-FFF2-40B4-BE49-F238E27FC236}">
                <a16:creationId xmlns:a16="http://schemas.microsoft.com/office/drawing/2014/main" id="{9395128F-5195-FB10-0BB5-5953F3304641}"/>
              </a:ext>
            </a:extLst>
          </p:cNvPr>
          <p:cNvSpPr>
            <a:spLocks noGrp="1" noRot="1" noChangeAspect="1" noChangeArrowheads="1" noTextEdit="1"/>
          </p:cNvSpPr>
          <p:nvPr>
            <p:ph type="sldImg"/>
          </p:nvPr>
        </p:nvSpPr>
        <p:spPr>
          <a:xfrm>
            <a:off x="381000" y="685800"/>
            <a:ext cx="6096000" cy="3429000"/>
          </a:xfrm>
          <a:ln/>
        </p:spPr>
      </p:sp>
      <p:sp>
        <p:nvSpPr>
          <p:cNvPr id="26628" name="Rectangle 3">
            <a:extLst>
              <a:ext uri="{FF2B5EF4-FFF2-40B4-BE49-F238E27FC236}">
                <a16:creationId xmlns:a16="http://schemas.microsoft.com/office/drawing/2014/main" id="{D72B5AA7-CBF1-FAF2-12DA-C53C722D6AC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AB85379-1603-8F2A-654D-28FF87541CE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1E76F5-6810-A347-9E87-2237FAD51BAF}" type="slidenum">
              <a:rPr lang="en-US" altLang="en-US"/>
              <a:pPr>
                <a:spcBef>
                  <a:spcPct val="0"/>
                </a:spcBef>
              </a:pPr>
              <a:t>24</a:t>
            </a:fld>
            <a:endParaRPr lang="en-US" altLang="en-US"/>
          </a:p>
        </p:txBody>
      </p:sp>
      <p:sp>
        <p:nvSpPr>
          <p:cNvPr id="28675" name="Rectangle 2">
            <a:extLst>
              <a:ext uri="{FF2B5EF4-FFF2-40B4-BE49-F238E27FC236}">
                <a16:creationId xmlns:a16="http://schemas.microsoft.com/office/drawing/2014/main" id="{153B235C-F9D6-BD80-21E6-B27928A374CD}"/>
              </a:ext>
            </a:extLst>
          </p:cNvPr>
          <p:cNvSpPr>
            <a:spLocks noGrp="1" noRot="1" noChangeAspect="1" noChangeArrowheads="1" noTextEdit="1"/>
          </p:cNvSpPr>
          <p:nvPr>
            <p:ph type="sldImg"/>
          </p:nvPr>
        </p:nvSpPr>
        <p:spPr>
          <a:xfrm>
            <a:off x="381000" y="685800"/>
            <a:ext cx="6096000" cy="3429000"/>
          </a:xfrm>
          <a:ln/>
        </p:spPr>
      </p:sp>
      <p:sp>
        <p:nvSpPr>
          <p:cNvPr id="28676" name="Rectangle 3">
            <a:extLst>
              <a:ext uri="{FF2B5EF4-FFF2-40B4-BE49-F238E27FC236}">
                <a16:creationId xmlns:a16="http://schemas.microsoft.com/office/drawing/2014/main" id="{0DC2E90C-8A63-0378-2982-77769F02EE4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62973E3-5B37-4B3A-8194-3984AAE406E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0B0422-4615-7B49-BF11-32039B7B4B16}" type="slidenum">
              <a:rPr lang="en-US" altLang="en-US"/>
              <a:pPr>
                <a:spcBef>
                  <a:spcPct val="0"/>
                </a:spcBef>
              </a:pPr>
              <a:t>25</a:t>
            </a:fld>
            <a:endParaRPr lang="en-US" altLang="en-US"/>
          </a:p>
        </p:txBody>
      </p:sp>
      <p:sp>
        <p:nvSpPr>
          <p:cNvPr id="30723" name="Rectangle 2">
            <a:extLst>
              <a:ext uri="{FF2B5EF4-FFF2-40B4-BE49-F238E27FC236}">
                <a16:creationId xmlns:a16="http://schemas.microsoft.com/office/drawing/2014/main" id="{5FA7FB2C-1136-AFA1-EF22-4F693BCDFB1F}"/>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731AD3E9-0ED0-4280-A8BF-7EC7CAE35F5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072021B-C910-2F20-AC0E-1A2916204E2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892FF9-DC03-824A-9B8B-A1F61C7DC3D4}" type="slidenum">
              <a:rPr lang="en-US" altLang="en-US"/>
              <a:pPr>
                <a:spcBef>
                  <a:spcPct val="0"/>
                </a:spcBef>
              </a:pPr>
              <a:t>26</a:t>
            </a:fld>
            <a:endParaRPr lang="en-US" altLang="en-US"/>
          </a:p>
        </p:txBody>
      </p:sp>
      <p:sp>
        <p:nvSpPr>
          <p:cNvPr id="32771" name="Rectangle 2">
            <a:extLst>
              <a:ext uri="{FF2B5EF4-FFF2-40B4-BE49-F238E27FC236}">
                <a16:creationId xmlns:a16="http://schemas.microsoft.com/office/drawing/2014/main" id="{578076C4-FF20-B1CD-775D-955EF7340466}"/>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F25EFA6D-6D2B-3792-81A9-250BDBFF122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31816C9-2A90-D6C1-84C5-611542383BC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DDAE41-7378-1545-9975-C495C8712807}" type="slidenum">
              <a:rPr lang="en-US" altLang="en-US"/>
              <a:pPr>
                <a:spcBef>
                  <a:spcPct val="0"/>
                </a:spcBef>
              </a:pPr>
              <a:t>28</a:t>
            </a:fld>
            <a:endParaRPr lang="en-US" altLang="en-US"/>
          </a:p>
        </p:txBody>
      </p:sp>
      <p:sp>
        <p:nvSpPr>
          <p:cNvPr id="36867" name="Rectangle 2">
            <a:extLst>
              <a:ext uri="{FF2B5EF4-FFF2-40B4-BE49-F238E27FC236}">
                <a16:creationId xmlns:a16="http://schemas.microsoft.com/office/drawing/2014/main" id="{F2D8C1D0-5441-DC50-85F6-EB2BCABB2858}"/>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24F34D82-C55E-E029-425F-41C889D06FC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DBFE666-7440-8303-314C-7E2F4728C1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9CD58E-F179-064B-85D5-75EA581FDA1E}" type="slidenum">
              <a:rPr lang="en-US" altLang="en-US"/>
              <a:pPr>
                <a:spcBef>
                  <a:spcPct val="0"/>
                </a:spcBef>
              </a:pPr>
              <a:t>29</a:t>
            </a:fld>
            <a:endParaRPr lang="en-US" altLang="en-US"/>
          </a:p>
        </p:txBody>
      </p:sp>
      <p:sp>
        <p:nvSpPr>
          <p:cNvPr id="38915" name="Rectangle 2">
            <a:extLst>
              <a:ext uri="{FF2B5EF4-FFF2-40B4-BE49-F238E27FC236}">
                <a16:creationId xmlns:a16="http://schemas.microsoft.com/office/drawing/2014/main" id="{B4AE4360-4CF0-1639-C636-481573C8E50B}"/>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5B3E44CA-C0ED-2CC3-90E2-F10EF61501D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A3FF9CF9-03D9-9D43-85B6-60235150867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044C8D4-C0E2-EF4D-B462-CED539E0BDCD}" type="slidenum">
              <a:rPr lang="en-US" altLang="en-US"/>
              <a:pPr>
                <a:spcBef>
                  <a:spcPct val="0"/>
                </a:spcBef>
              </a:pPr>
              <a:t>33</a:t>
            </a:fld>
            <a:endParaRPr lang="en-US" altLang="en-US"/>
          </a:p>
        </p:txBody>
      </p:sp>
      <p:sp>
        <p:nvSpPr>
          <p:cNvPr id="45059" name="Rectangle 2">
            <a:extLst>
              <a:ext uri="{FF2B5EF4-FFF2-40B4-BE49-F238E27FC236}">
                <a16:creationId xmlns:a16="http://schemas.microsoft.com/office/drawing/2014/main" id="{E5D4E17C-2B15-9C96-0F56-44AAEDAA96C5}"/>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C073360F-85DC-F75C-36C1-B2028D8F3CA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26b61026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26b61026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2CF036-03F9-D9CB-C54A-A8DF3CF9561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71C695E-7A45-C69A-356B-58C612B0078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DAE4ACD-BC42-8686-3883-282B283D6778}"/>
              </a:ext>
            </a:extLst>
          </p:cNvPr>
          <p:cNvSpPr>
            <a:spLocks noGrp="1" noChangeArrowheads="1"/>
          </p:cNvSpPr>
          <p:nvPr>
            <p:ph type="sldNum" sz="quarter" idx="12"/>
          </p:nvPr>
        </p:nvSpPr>
        <p:spPr>
          <a:ln/>
        </p:spPr>
        <p:txBody>
          <a:bodyPr/>
          <a:lstStyle>
            <a:lvl1pPr>
              <a:defRPr/>
            </a:lvl1pPr>
          </a:lstStyle>
          <a:p>
            <a:fld id="{9DCE2E54-22D5-1445-8BC1-DEE9C38A6338}" type="slidenum">
              <a:rPr lang="en-US" altLang="en-US"/>
              <a:pPr/>
              <a:t>‹#›</a:t>
            </a:fld>
            <a:endParaRPr lang="en-US" altLang="en-US"/>
          </a:p>
        </p:txBody>
      </p:sp>
    </p:spTree>
    <p:extLst>
      <p:ext uri="{BB962C8B-B14F-4D97-AF65-F5344CB8AC3E}">
        <p14:creationId xmlns:p14="http://schemas.microsoft.com/office/powerpoint/2010/main" val="31573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 to Cryptography</a:t>
            </a:r>
            <a:endParaRPr/>
          </a:p>
        </p:txBody>
      </p:sp>
      <p:sp>
        <p:nvSpPr>
          <p:cNvPr id="74" name="Google Shape;74;p17"/>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ITIS 6200/8200 Fall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4"/>
            <a:ext cx="8146430"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can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dirty="0"/>
              <a:t>Don’t use security through obscurity. Assume the attacker knows the system.</a:t>
            </a:r>
            <a:endParaRPr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confidentiality by </a:t>
            </a:r>
            <a:r>
              <a:rPr lang="en" b="1"/>
              <a:t>encrypting</a:t>
            </a:r>
            <a:r>
              <a:rPr lang="en"/>
              <a:t> messages</a:t>
            </a:r>
            <a:endParaRPr/>
          </a:p>
          <a:p>
            <a:pPr marL="914400" lvl="1" indent="-317500" algn="l" rtl="0">
              <a:spcBef>
                <a:spcPts val="0"/>
              </a:spcBef>
              <a:spcAft>
                <a:spcPts val="0"/>
              </a:spcAft>
              <a:buSzPts val="1400"/>
              <a:buChar char="○"/>
            </a:pPr>
            <a:r>
              <a:rPr lang="en"/>
              <a:t>Alice uses the key to </a:t>
            </a:r>
            <a:r>
              <a:rPr lang="en" b="1"/>
              <a:t>encrypt </a:t>
            </a:r>
            <a:r>
              <a:rPr lang="en"/>
              <a:t>the message: Change the message into a scrambled form</a:t>
            </a:r>
            <a:endParaRPr/>
          </a:p>
          <a:p>
            <a:pPr marL="914400" lvl="1" indent="-317500" algn="l" rtl="0">
              <a:spcBef>
                <a:spcPts val="0"/>
              </a:spcBef>
              <a:spcAft>
                <a:spcPts val="0"/>
              </a:spcAft>
              <a:buSzPts val="1400"/>
              <a:buChar char="○"/>
            </a:pPr>
            <a:r>
              <a:rPr lang="en"/>
              <a:t>Alice sends the encrypted message over the insecure channel</a:t>
            </a:r>
            <a:endParaRPr/>
          </a:p>
          <a:p>
            <a:pPr marL="914400" lvl="1" indent="-317500" algn="l" rtl="0">
              <a:spcBef>
                <a:spcPts val="0"/>
              </a:spcBef>
              <a:spcAft>
                <a:spcPts val="0"/>
              </a:spcAft>
              <a:buSzPts val="1400"/>
              <a:buChar char="○"/>
            </a:pPr>
            <a:r>
              <a:rPr lang="en"/>
              <a:t>Eve sees the encrypted message, but cannot figure out the original message without the key</a:t>
            </a:r>
            <a:endParaRPr/>
          </a:p>
          <a:p>
            <a:pPr marL="914400" lvl="1" indent="-317500" algn="l" rtl="0">
              <a:spcBef>
                <a:spcPts val="0"/>
              </a:spcBef>
              <a:spcAft>
                <a:spcPts val="0"/>
              </a:spcAft>
              <a:buSzPts val="1400"/>
              <a:buChar char="○"/>
            </a:pPr>
            <a:r>
              <a:rPr lang="en"/>
              <a:t>Bob receives the encrypted message and uses the key to </a:t>
            </a:r>
            <a:r>
              <a:rPr lang="en" b="1"/>
              <a:t>decrypt</a:t>
            </a:r>
            <a:r>
              <a:rPr lang="en"/>
              <a:t> the message back into its original form</a:t>
            </a:r>
            <a:endParaRPr/>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a:p>
            <a:pPr marL="457200" lvl="0" indent="-342900" algn="l" rtl="0">
              <a:spcBef>
                <a:spcPts val="0"/>
              </a:spcBef>
              <a:spcAft>
                <a:spcPts val="0"/>
              </a:spcAft>
              <a:buSzPts val="1800"/>
              <a:buChar char="●"/>
            </a:pPr>
            <a:r>
              <a:rPr lang="en" dirty="0"/>
              <a:t>More on integrity in a future lecture</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some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any ciphertext they want encrypted, and need to decrypt some specific cyphertext</a:t>
            </a:r>
          </a:p>
          <a:p>
            <a:r>
              <a:rPr lang="en-US" sz="2400" dirty="0"/>
              <a:t>In this class, we often use the chosen plaintext attack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Building Blocks of Cryptography</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extLst>
              <p:ext uri="{D42A27DB-BD31-4B8C-83A1-F6EECF244321}">
                <p14:modId xmlns:p14="http://schemas.microsoft.com/office/powerpoint/2010/main" val="3795562832"/>
              </p:ext>
            </p:extLst>
          </p:nvPr>
        </p:nvGraphicFramePr>
        <p:xfrm>
          <a:off x="311700" y="1310650"/>
          <a:ext cx="8520600" cy="238752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with chaining modes (e.g. AES-CBC)</a:t>
                      </a:r>
                    </a:p>
                    <a:p>
                      <a:pPr marL="457200" lvl="0" indent="-330200" algn="l" rtl="0">
                        <a:spcBef>
                          <a:spcPts val="0"/>
                        </a:spcBef>
                        <a:spcAft>
                          <a:spcPts val="0"/>
                        </a:spcAft>
                        <a:buClr>
                          <a:srgbClr val="000000"/>
                        </a:buClr>
                        <a:buSzPts val="1600"/>
                        <a:buChar char="●"/>
                      </a:pPr>
                      <a:r>
                        <a:rPr lang="en-US" sz="1600" b="0" i="0" u="none" strike="noStrike" cap="none" dirty="0">
                          <a:solidFill>
                            <a:srgbClr val="000000"/>
                          </a:solidFill>
                          <a:latin typeface="Arial"/>
                          <a:cs typeface="Arial"/>
                          <a:sym typeface="Arial"/>
                        </a:rPr>
                        <a:t>Stream ciphers</a:t>
                      </a:r>
                    </a:p>
                  </a:txBody>
                  <a:tcPr marL="91425" marR="91425" marT="91425" marB="91425">
                    <a:no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 (e.g. HMAC)</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See calendar for latest OH schedule</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Complete Homework 0 if you haven’t</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T</a:t>
            </a:r>
            <a:r>
              <a:rPr lang="en" sz="2000" dirty="0"/>
              <a:t>eaching feedback always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Modern Cryptography	</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Modern cryptography is based heavily on mathematics</a:t>
            </a:r>
          </a:p>
          <a:p>
            <a:pPr eaLnBrk="1" hangingPunct="1">
              <a:lnSpc>
                <a:spcPct val="114000"/>
              </a:lnSpc>
            </a:pPr>
            <a:r>
              <a:rPr lang="en-US" altLang="en-US" sz="2400" dirty="0"/>
              <a:t>The math is hard</a:t>
            </a:r>
          </a:p>
          <a:p>
            <a:pPr eaLnBrk="1" hangingPunct="1">
              <a:lnSpc>
                <a:spcPct val="114000"/>
              </a:lnSpc>
            </a:pPr>
            <a:r>
              <a:rPr lang="en-US" altLang="en-US" sz="2400" dirty="0"/>
              <a:t>We won’t cover all the details in this class</a:t>
            </a:r>
          </a:p>
          <a:p>
            <a:pPr lvl="1">
              <a:lnSpc>
                <a:spcPct val="114000"/>
              </a:lnSpc>
            </a:pPr>
            <a:r>
              <a:rPr lang="en-US" altLang="en-US" sz="2000" dirty="0"/>
              <a:t>Wikipedia is an excellent resource </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49183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Building Blocks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There are hundreds of security related protocols. Fortunately, only a limited number of building blocks are involved</a:t>
            </a:r>
          </a:p>
          <a:p>
            <a:pPr eaLnBrk="1" hangingPunct="1">
              <a:lnSpc>
                <a:spcPct val="114000"/>
              </a:lnSpc>
            </a:pPr>
            <a:r>
              <a:rPr lang="en-US" altLang="en-US" sz="2400" dirty="0"/>
              <a:t>If secure blocks are put together in a wrong way, the final protocols may be insecure</a:t>
            </a:r>
          </a:p>
          <a:p>
            <a:pPr eaLnBrk="1" hangingPunct="1">
              <a:lnSpc>
                <a:spcPct val="114000"/>
              </a:lnSpc>
            </a:pPr>
            <a:r>
              <a:rPr lang="en-US" altLang="en-US" sz="2400" dirty="0"/>
              <a:t>How to organize these blocks shows the skills of the researchers</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9163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E8D24E74-03F9-BEA0-AB59-34DAD890B39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45E07E2-9080-604D-B1DB-323CBB393F5D}" type="slidenum">
              <a:rPr lang="en-US" altLang="en-US" sz="1050"/>
              <a:pPr>
                <a:spcBef>
                  <a:spcPct val="0"/>
                </a:spcBef>
                <a:buFontTx/>
                <a:buNone/>
              </a:pPr>
              <a:t>22</a:t>
            </a:fld>
            <a:endParaRPr lang="en-US" altLang="en-US" sz="1050"/>
          </a:p>
        </p:txBody>
      </p:sp>
      <p:sp>
        <p:nvSpPr>
          <p:cNvPr id="22531" name="Rectangle 2">
            <a:extLst>
              <a:ext uri="{FF2B5EF4-FFF2-40B4-BE49-F238E27FC236}">
                <a16:creationId xmlns:a16="http://schemas.microsoft.com/office/drawing/2014/main" id="{2F5F514B-BD96-6959-9742-64273E1DF911}"/>
              </a:ext>
            </a:extLst>
          </p:cNvPr>
          <p:cNvSpPr>
            <a:spLocks noGrp="1" noChangeArrowheads="1"/>
          </p:cNvSpPr>
          <p:nvPr>
            <p:ph type="title"/>
          </p:nvPr>
        </p:nvSpPr>
        <p:spPr/>
        <p:txBody>
          <a:bodyPr>
            <a:normAutofit fontScale="90000"/>
          </a:bodyPr>
          <a:lstStyle/>
          <a:p>
            <a:pPr eaLnBrk="1" hangingPunct="1"/>
            <a:r>
              <a:rPr lang="en-US" altLang="en-US" dirty="0"/>
              <a:t>Block 1: One Way Functions</a:t>
            </a:r>
          </a:p>
        </p:txBody>
      </p:sp>
      <p:sp>
        <p:nvSpPr>
          <p:cNvPr id="22532" name="Rectangle 3">
            <a:extLst>
              <a:ext uri="{FF2B5EF4-FFF2-40B4-BE49-F238E27FC236}">
                <a16:creationId xmlns:a16="http://schemas.microsoft.com/office/drawing/2014/main" id="{06E75CCF-F19C-9C70-56E4-7201FDAAB7ED}"/>
              </a:ext>
            </a:extLst>
          </p:cNvPr>
          <p:cNvSpPr>
            <a:spLocks noGrp="1" noChangeArrowheads="1"/>
          </p:cNvSpPr>
          <p:nvPr>
            <p:ph type="body" idx="1"/>
          </p:nvPr>
        </p:nvSpPr>
        <p:spPr>
          <a:xfrm>
            <a:off x="198500" y="1246825"/>
            <a:ext cx="8520600" cy="3698886"/>
          </a:xfrm>
        </p:spPr>
        <p:txBody>
          <a:bodyPr>
            <a:normAutofit/>
          </a:bodyPr>
          <a:lstStyle/>
          <a:p>
            <a:pPr eaLnBrk="1" hangingPunct="1"/>
            <a:r>
              <a:rPr lang="en-US" altLang="en-US" sz="2400" dirty="0"/>
              <a:t>One way function is easy to calculate in one direction, but not the other.</a:t>
            </a:r>
          </a:p>
          <a:p>
            <a:pPr lvl="1" eaLnBrk="1" hangingPunct="1"/>
            <a:r>
              <a:rPr lang="en-US" altLang="en-US" sz="1800" dirty="0"/>
              <a:t>Given </a:t>
            </a:r>
            <a:r>
              <a:rPr lang="en-US" altLang="en-US" sz="1800" i="1" dirty="0"/>
              <a:t>x</a:t>
            </a:r>
            <a:r>
              <a:rPr lang="en-US" altLang="en-US" sz="1800" dirty="0"/>
              <a:t>, easy to get </a:t>
            </a:r>
            <a:r>
              <a:rPr lang="en-US" altLang="en-US" sz="1800" i="1" dirty="0"/>
              <a:t>f(x)</a:t>
            </a:r>
          </a:p>
          <a:p>
            <a:pPr lvl="1" eaLnBrk="1" hangingPunct="1"/>
            <a:r>
              <a:rPr lang="en-US" altLang="en-US" sz="1800" dirty="0"/>
              <a:t>Given </a:t>
            </a:r>
            <a:r>
              <a:rPr lang="en-US" altLang="en-US" sz="1800" i="1" dirty="0"/>
              <a:t>f(x)</a:t>
            </a:r>
            <a:r>
              <a:rPr lang="en-US" altLang="en-US" sz="1800" dirty="0"/>
              <a:t>, even </a:t>
            </a:r>
            <a:r>
              <a:rPr lang="en-US" altLang="en-US" sz="1800" i="1" dirty="0"/>
              <a:t>f()</a:t>
            </a:r>
            <a:r>
              <a:rPr lang="en-US" altLang="en-US" sz="1800" dirty="0"/>
              <a:t> is known, still not easy to get a </a:t>
            </a:r>
            <a:r>
              <a:rPr lang="en-US" altLang="en-US" sz="1800" i="1" dirty="0"/>
              <a:t>x </a:t>
            </a:r>
            <a:r>
              <a:rPr lang="en-US" altLang="en-US" sz="1800" dirty="0"/>
              <a:t>that satisfies f(x)</a:t>
            </a:r>
          </a:p>
          <a:p>
            <a:pPr lvl="1" eaLnBrk="1" hangingPunct="1"/>
            <a:r>
              <a:rPr lang="en-US" altLang="en-US" sz="1800" dirty="0"/>
              <a:t>Think about the fingerprint of a person</a:t>
            </a:r>
          </a:p>
          <a:p>
            <a:pPr eaLnBrk="1" hangingPunct="1"/>
            <a:r>
              <a:rPr lang="en-US" altLang="en-US" sz="2400" dirty="0"/>
              <a:t>Trap door one way function</a:t>
            </a:r>
          </a:p>
          <a:p>
            <a:pPr lvl="1" eaLnBrk="1" hangingPunct="1"/>
            <a:r>
              <a:rPr lang="en-US" altLang="en-US" sz="1800" dirty="0"/>
              <a:t>Given </a:t>
            </a:r>
            <a:r>
              <a:rPr lang="en-US" altLang="en-US" sz="1800" i="1" dirty="0"/>
              <a:t>x</a:t>
            </a:r>
            <a:r>
              <a:rPr lang="en-US" altLang="en-US" sz="1800" dirty="0"/>
              <a:t>, easy to calculate </a:t>
            </a:r>
            <a:r>
              <a:rPr lang="en-US" altLang="en-US" sz="1800" i="1" dirty="0"/>
              <a:t>f(x)</a:t>
            </a:r>
          </a:p>
          <a:p>
            <a:pPr lvl="1" eaLnBrk="1" hangingPunct="1"/>
            <a:r>
              <a:rPr lang="en-US" altLang="en-US" sz="1800" dirty="0"/>
              <a:t>Given </a:t>
            </a:r>
            <a:r>
              <a:rPr lang="en-US" altLang="en-US" sz="1800" i="1" dirty="0"/>
              <a:t>f(x)</a:t>
            </a:r>
            <a:r>
              <a:rPr lang="en-US" altLang="en-US" sz="1800" dirty="0"/>
              <a:t>, difficult to get </a:t>
            </a:r>
            <a:r>
              <a:rPr lang="en-US" altLang="en-US" sz="1800" i="1" dirty="0"/>
              <a:t>x</a:t>
            </a:r>
          </a:p>
          <a:p>
            <a:pPr lvl="1" eaLnBrk="1" hangingPunct="1"/>
            <a:r>
              <a:rPr lang="en-US" altLang="en-US" sz="1800" dirty="0"/>
              <a:t>Given </a:t>
            </a:r>
            <a:r>
              <a:rPr lang="en-US" altLang="en-US" sz="1800" i="1" dirty="0"/>
              <a:t>f(x)</a:t>
            </a:r>
            <a:r>
              <a:rPr lang="en-US" altLang="en-US" sz="1800" dirty="0"/>
              <a:t> and a secret </a:t>
            </a:r>
            <a:r>
              <a:rPr lang="en-US" altLang="en-US" sz="1800" i="1" dirty="0"/>
              <a:t>y</a:t>
            </a:r>
            <a:r>
              <a:rPr lang="en-US" altLang="en-US" sz="1800" dirty="0"/>
              <a:t>, easy to recover </a:t>
            </a:r>
            <a:r>
              <a:rPr lang="en-US" altLang="en-US" sz="1800" i="1" dirty="0"/>
              <a:t>x</a:t>
            </a:r>
          </a:p>
          <a:p>
            <a:pPr lvl="1" eaLnBrk="1" hangingPunct="1"/>
            <a:r>
              <a:rPr lang="en-US" altLang="en-US" sz="1800" dirty="0"/>
              <a:t>Think about asymmetric encryption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7C2F7569-F973-D29D-0294-A5CA7A17ED1E}"/>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71DE508-6D9E-714D-A13B-6FB004C31401}" type="slidenum">
              <a:rPr lang="en-US" altLang="en-US" sz="1050"/>
              <a:pPr>
                <a:spcBef>
                  <a:spcPct val="0"/>
                </a:spcBef>
                <a:buFontTx/>
                <a:buNone/>
              </a:pPr>
              <a:t>23</a:t>
            </a:fld>
            <a:endParaRPr lang="en-US" altLang="en-US" sz="1050"/>
          </a:p>
        </p:txBody>
      </p:sp>
      <p:sp>
        <p:nvSpPr>
          <p:cNvPr id="25604" name="Rectangle 3">
            <a:extLst>
              <a:ext uri="{FF2B5EF4-FFF2-40B4-BE49-F238E27FC236}">
                <a16:creationId xmlns:a16="http://schemas.microsoft.com/office/drawing/2014/main" id="{52107490-E579-DE1E-F636-E68D9C61A9CE}"/>
              </a:ext>
            </a:extLst>
          </p:cNvPr>
          <p:cNvSpPr>
            <a:spLocks noGrp="1" noChangeArrowheads="1"/>
          </p:cNvSpPr>
          <p:nvPr>
            <p:ph type="body" idx="1"/>
          </p:nvPr>
        </p:nvSpPr>
        <p:spPr/>
        <p:txBody>
          <a:bodyPr/>
          <a:lstStyle/>
          <a:p>
            <a:pPr eaLnBrk="1" hangingPunct="1">
              <a:lnSpc>
                <a:spcPct val="114000"/>
              </a:lnSpc>
            </a:pPr>
            <a:r>
              <a:rPr lang="en-US" altLang="en-US" sz="2100" dirty="0"/>
              <a:t>Map a variable-length input string to a fixed length string: fingerprint the file</a:t>
            </a:r>
          </a:p>
          <a:p>
            <a:pPr lvl="1" eaLnBrk="1" hangingPunct="1">
              <a:lnSpc>
                <a:spcPct val="114000"/>
              </a:lnSpc>
            </a:pPr>
            <a:r>
              <a:rPr lang="en-US" altLang="en-US" sz="1800" dirty="0"/>
              <a:t>Easy to get </a:t>
            </a:r>
            <a:r>
              <a:rPr lang="en-US" altLang="en-US" sz="1800" i="1" dirty="0"/>
              <a:t>Hash(x)</a:t>
            </a:r>
            <a:r>
              <a:rPr lang="en-US" altLang="en-US" sz="1800" dirty="0"/>
              <a:t> when giving </a:t>
            </a:r>
            <a:r>
              <a:rPr lang="en-US" altLang="en-US" sz="1800" i="1" dirty="0"/>
              <a:t>x</a:t>
            </a:r>
          </a:p>
          <a:p>
            <a:pPr lvl="1" eaLnBrk="1" hangingPunct="1">
              <a:lnSpc>
                <a:spcPct val="114000"/>
              </a:lnSpc>
            </a:pPr>
            <a:r>
              <a:rPr lang="en-US" altLang="en-US" sz="1800" dirty="0"/>
              <a:t>Almost impossible to find a </a:t>
            </a:r>
            <a:r>
              <a:rPr lang="en-US" altLang="en-US" sz="1800" i="1" dirty="0"/>
              <a:t>x</a:t>
            </a:r>
            <a:r>
              <a:rPr lang="en-US" altLang="en-US" sz="1800" dirty="0"/>
              <a:t> that satisfies </a:t>
            </a:r>
            <a:r>
              <a:rPr lang="en-US" altLang="en-US" sz="1800" i="1" dirty="0"/>
              <a:t>Hash(x)</a:t>
            </a:r>
          </a:p>
          <a:p>
            <a:pPr lvl="1" eaLnBrk="1" hangingPunct="1">
              <a:lnSpc>
                <a:spcPct val="114000"/>
              </a:lnSpc>
            </a:pPr>
            <a:r>
              <a:rPr lang="en-US" altLang="en-US" sz="1800" dirty="0"/>
              <a:t>Almost impossible to find two files </a:t>
            </a:r>
            <a:r>
              <a:rPr lang="en-US" altLang="en-US" sz="1800" i="1" dirty="0"/>
              <a:t>x</a:t>
            </a:r>
            <a:r>
              <a:rPr lang="en-US" altLang="en-US" sz="1800" dirty="0"/>
              <a:t> and </a:t>
            </a:r>
            <a:r>
              <a:rPr lang="en-US" altLang="en-US" sz="1800" i="1" dirty="0"/>
              <a:t>x’</a:t>
            </a:r>
            <a:r>
              <a:rPr lang="en-US" altLang="en-US" sz="1800" dirty="0"/>
              <a:t> to have the same hash value</a:t>
            </a:r>
          </a:p>
          <a:p>
            <a:pPr lvl="1" eaLnBrk="1" hangingPunct="1">
              <a:lnSpc>
                <a:spcPct val="114000"/>
              </a:lnSpc>
            </a:pPr>
            <a:r>
              <a:rPr lang="en-US" altLang="en-US" sz="1800" dirty="0"/>
              <a:t>Minor change in </a:t>
            </a:r>
            <a:r>
              <a:rPr lang="en-US" altLang="en-US" sz="1800" i="1" dirty="0"/>
              <a:t>x</a:t>
            </a:r>
            <a:r>
              <a:rPr lang="en-US" altLang="en-US" sz="1800" dirty="0"/>
              <a:t>, large changes in </a:t>
            </a:r>
            <a:r>
              <a:rPr lang="en-US" altLang="en-US" sz="1800" i="1" dirty="0"/>
              <a:t>Hash(x)</a:t>
            </a:r>
          </a:p>
          <a:p>
            <a:pPr eaLnBrk="1" hangingPunct="1">
              <a:lnSpc>
                <a:spcPct val="114000"/>
              </a:lnSpc>
            </a:pPr>
            <a:r>
              <a:rPr lang="en-US" altLang="en-US" sz="2100" dirty="0"/>
              <a:t>Since the hash value is shorter, we have conflict:</a:t>
            </a:r>
          </a:p>
          <a:p>
            <a:pPr lvl="1" eaLnBrk="1" hangingPunct="1">
              <a:lnSpc>
                <a:spcPct val="114000"/>
              </a:lnSpc>
            </a:pPr>
            <a:r>
              <a:rPr lang="en-US" altLang="en-US" sz="1800" dirty="0"/>
              <a:t>We can easily rule out files, but cannot guarantee this is the origin file</a:t>
            </a:r>
          </a:p>
          <a:p>
            <a:pPr lvl="1" eaLnBrk="1" hangingPunct="1">
              <a:lnSpc>
                <a:spcPct val="114000"/>
              </a:lnSpc>
            </a:pPr>
            <a:r>
              <a:rPr lang="en-US" altLang="en-US" sz="1800" dirty="0"/>
              <a:t>Still good enough in courts, like DNA tests</a:t>
            </a:r>
          </a:p>
        </p:txBody>
      </p:sp>
      <p:sp>
        <p:nvSpPr>
          <p:cNvPr id="5" name="Rectangle 2">
            <a:extLst>
              <a:ext uri="{FF2B5EF4-FFF2-40B4-BE49-F238E27FC236}">
                <a16:creationId xmlns:a16="http://schemas.microsoft.com/office/drawing/2014/main" id="{5912751A-5BB7-5D3E-BD39-00A50BD4BC22}"/>
              </a:ext>
            </a:extLst>
          </p:cNvPr>
          <p:cNvSpPr>
            <a:spLocks noGrp="1" noChangeArrowheads="1"/>
          </p:cNvSpPr>
          <p:nvPr>
            <p:ph type="title"/>
          </p:nvPr>
        </p:nvSpPr>
        <p:spPr>
          <a:xfrm>
            <a:off x="102700" y="270875"/>
            <a:ext cx="8520600" cy="572700"/>
          </a:xfrm>
        </p:spPr>
        <p:txBody>
          <a:bodyPr>
            <a:noAutofit/>
          </a:bodyPr>
          <a:lstStyle/>
          <a:p>
            <a:pPr eaLnBrk="1" hangingPunct="1"/>
            <a:r>
              <a:rPr lang="en-US" altLang="en-US" dirty="0"/>
              <a:t>Block 1: One Way Hash Function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4D46A252-19D2-2800-D902-FDD6AAA437A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08D169B3-9448-E74E-B090-9C0D94BE9221}" type="slidenum">
              <a:rPr lang="en-US" altLang="en-US" sz="1050"/>
              <a:pPr>
                <a:spcBef>
                  <a:spcPct val="0"/>
                </a:spcBef>
                <a:buFontTx/>
                <a:buNone/>
              </a:pPr>
              <a:t>24</a:t>
            </a:fld>
            <a:endParaRPr lang="en-US" altLang="en-US" sz="1050"/>
          </a:p>
        </p:txBody>
      </p:sp>
      <p:sp>
        <p:nvSpPr>
          <p:cNvPr id="27651" name="Rectangle 2">
            <a:extLst>
              <a:ext uri="{FF2B5EF4-FFF2-40B4-BE49-F238E27FC236}">
                <a16:creationId xmlns:a16="http://schemas.microsoft.com/office/drawing/2014/main" id="{1B785395-9CDF-55F0-78CC-1B80AA10F5D2}"/>
              </a:ext>
            </a:extLst>
          </p:cNvPr>
          <p:cNvSpPr>
            <a:spLocks noGrp="1" noChangeArrowheads="1"/>
          </p:cNvSpPr>
          <p:nvPr>
            <p:ph type="title"/>
          </p:nvPr>
        </p:nvSpPr>
        <p:spPr/>
        <p:txBody>
          <a:bodyPr>
            <a:noAutofit/>
          </a:bodyPr>
          <a:lstStyle/>
          <a:p>
            <a:pPr eaLnBrk="1" hangingPunct="1"/>
            <a:r>
              <a:rPr lang="en-US" altLang="en-US" dirty="0"/>
              <a:t>Block 1: One Way Hash Function</a:t>
            </a:r>
          </a:p>
        </p:txBody>
      </p:sp>
      <p:sp>
        <p:nvSpPr>
          <p:cNvPr id="27652" name="Rectangle 3">
            <a:extLst>
              <a:ext uri="{FF2B5EF4-FFF2-40B4-BE49-F238E27FC236}">
                <a16:creationId xmlns:a16="http://schemas.microsoft.com/office/drawing/2014/main" id="{B7E94F72-2C6E-4499-F092-B4614C971213}"/>
              </a:ext>
            </a:extLst>
          </p:cNvPr>
          <p:cNvSpPr>
            <a:spLocks noGrp="1" noChangeArrowheads="1"/>
          </p:cNvSpPr>
          <p:nvPr>
            <p:ph type="body" idx="1"/>
          </p:nvPr>
        </p:nvSpPr>
        <p:spPr/>
        <p:txBody>
          <a:bodyPr/>
          <a:lstStyle/>
          <a:p>
            <a:pPr eaLnBrk="1" hangingPunct="1"/>
            <a:r>
              <a:rPr lang="en-US" altLang="en-US" sz="2400" dirty="0"/>
              <a:t>Usage of hash function</a:t>
            </a:r>
          </a:p>
          <a:p>
            <a:pPr lvl="1" eaLnBrk="1" hangingPunct="1"/>
            <a:r>
              <a:rPr lang="en-US" altLang="en-US" sz="1800" dirty="0"/>
              <a:t>Timestamp a file and prove that you are the creator (can be used to timestamp the homework)</a:t>
            </a:r>
          </a:p>
          <a:p>
            <a:pPr lvl="1" eaLnBrk="1" hangingPunct="1"/>
            <a:r>
              <a:rPr lang="en-US" altLang="en-US" sz="1800" dirty="0"/>
              <a:t>Hash values of the downloaded files</a:t>
            </a:r>
          </a:p>
          <a:p>
            <a:pPr lvl="1" eaLnBrk="1" hangingPunct="1"/>
            <a:r>
              <a:rPr lang="en-US" altLang="en-US" sz="1800" dirty="0"/>
              <a:t>A commitment that cannot be easily changed</a:t>
            </a:r>
          </a:p>
          <a:p>
            <a:pPr lvl="1" eaLnBrk="1" hangingPunct="1"/>
            <a:r>
              <a:rPr lang="en-US" altLang="en-US" sz="1800" dirty="0"/>
              <a:t>Verify the integrity of the files in a file system</a:t>
            </a:r>
          </a:p>
          <a:p>
            <a:pPr lvl="2" eaLnBrk="1" hangingPunct="1"/>
            <a:r>
              <a:rPr lang="en-US" altLang="en-US" sz="1500" dirty="0"/>
              <a:t>Security problems: how and where to save the hash values</a:t>
            </a:r>
          </a:p>
          <a:p>
            <a:pPr lvl="2" eaLnBrk="1" hangingPunct="1"/>
            <a:r>
              <a:rPr lang="en-US" altLang="en-US" sz="1500" dirty="0"/>
              <a:t>Use a secret key</a:t>
            </a:r>
            <a:r>
              <a:rPr lang="en-US" altLang="en-US" sz="1500" i="1" dirty="0"/>
              <a:t> k, </a:t>
            </a:r>
            <a:r>
              <a:rPr lang="en-US" altLang="en-US" sz="1500" dirty="0"/>
              <a:t>do not store </a:t>
            </a:r>
            <a:r>
              <a:rPr lang="en-US" altLang="en-US" sz="1500" i="1" dirty="0"/>
              <a:t>k</a:t>
            </a:r>
            <a:r>
              <a:rPr lang="en-US" altLang="en-US" sz="1500" dirty="0"/>
              <a:t> on the computer</a:t>
            </a:r>
            <a:r>
              <a:rPr lang="en-US" altLang="en-US" sz="1500" i="1" dirty="0"/>
              <a:t>, </a:t>
            </a:r>
            <a:r>
              <a:rPr lang="en-US" altLang="en-US" sz="1500" dirty="0"/>
              <a:t>use</a:t>
            </a:r>
            <a:r>
              <a:rPr lang="en-US" altLang="en-US" sz="1500" i="1" dirty="0"/>
              <a:t> Hash(x, k)</a:t>
            </a:r>
            <a:r>
              <a:rPr lang="en-US" altLang="en-US" sz="1500" dirty="0"/>
              <a:t> to prevent change on the computer: usually called MAC code (message authentication code)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E09CAD17-DECB-CC00-0D4F-9FA0547FEB06}"/>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1097FFE0-84A6-9142-B1B6-3C75B3CD1398}" type="slidenum">
              <a:rPr lang="en-US" altLang="en-US" sz="1050"/>
              <a:pPr>
                <a:spcBef>
                  <a:spcPct val="0"/>
                </a:spcBef>
                <a:buFontTx/>
                <a:buNone/>
              </a:pPr>
              <a:t>25</a:t>
            </a:fld>
            <a:endParaRPr lang="en-US" altLang="en-US" sz="1050"/>
          </a:p>
        </p:txBody>
      </p:sp>
      <p:sp>
        <p:nvSpPr>
          <p:cNvPr id="29699" name="Rectangle 2">
            <a:extLst>
              <a:ext uri="{FF2B5EF4-FFF2-40B4-BE49-F238E27FC236}">
                <a16:creationId xmlns:a16="http://schemas.microsoft.com/office/drawing/2014/main" id="{75A2103C-2474-2511-112F-0851C1A4ABE1}"/>
              </a:ext>
            </a:extLst>
          </p:cNvPr>
          <p:cNvSpPr>
            <a:spLocks noGrp="1" noChangeArrowheads="1"/>
          </p:cNvSpPr>
          <p:nvPr>
            <p:ph type="title"/>
          </p:nvPr>
        </p:nvSpPr>
        <p:spPr/>
        <p:txBody>
          <a:bodyPr>
            <a:noAutofit/>
          </a:bodyPr>
          <a:lstStyle/>
          <a:p>
            <a:pPr eaLnBrk="1" hangingPunct="1"/>
            <a:r>
              <a:rPr lang="en-US" altLang="en-US" dirty="0"/>
              <a:t>Block 2: Symmetric Cryptography </a:t>
            </a:r>
          </a:p>
        </p:txBody>
      </p:sp>
      <p:sp>
        <p:nvSpPr>
          <p:cNvPr id="29700" name="Rectangle 3">
            <a:extLst>
              <a:ext uri="{FF2B5EF4-FFF2-40B4-BE49-F238E27FC236}">
                <a16:creationId xmlns:a16="http://schemas.microsoft.com/office/drawing/2014/main" id="{4760D738-ED3A-B399-2680-DBBA8484E4F4}"/>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Steps:</a:t>
            </a:r>
          </a:p>
          <a:p>
            <a:pPr lvl="1" eaLnBrk="1" hangingPunct="1">
              <a:lnSpc>
                <a:spcPct val="114000"/>
              </a:lnSpc>
              <a:buFontTx/>
              <a:buNone/>
            </a:pPr>
            <a:r>
              <a:rPr lang="en-US" altLang="en-US" sz="2000" dirty="0"/>
              <a:t>(1) Alice and Bob agree on a key </a:t>
            </a:r>
            <a:r>
              <a:rPr lang="en-US" altLang="en-US" sz="2000" i="1" dirty="0"/>
              <a:t>k</a:t>
            </a:r>
            <a:r>
              <a:rPr lang="en-US" altLang="en-US" sz="2000" dirty="0"/>
              <a:t> and an encryption algorithm</a:t>
            </a:r>
          </a:p>
          <a:p>
            <a:pPr lvl="1" eaLnBrk="1" hangingPunct="1">
              <a:lnSpc>
                <a:spcPct val="114000"/>
              </a:lnSpc>
              <a:buFontTx/>
              <a:buNone/>
            </a:pPr>
            <a:r>
              <a:rPr lang="en-US" altLang="en-US" sz="2000" dirty="0"/>
              <a:t>(2) Alice calculates </a:t>
            </a:r>
            <a:r>
              <a:rPr lang="en-US" altLang="en-US" sz="2000" dirty="0" err="1"/>
              <a:t>E_</a:t>
            </a:r>
            <a:r>
              <a:rPr lang="en-US" altLang="en-US" sz="2000" i="1" dirty="0" err="1"/>
              <a:t>k</a:t>
            </a:r>
            <a:r>
              <a:rPr lang="en-US" altLang="en-US" sz="2000" i="1" dirty="0"/>
              <a:t> </a:t>
            </a:r>
            <a:r>
              <a:rPr lang="en-US" altLang="en-US" sz="2000" dirty="0"/>
              <a:t>(message) and sends the cipher text to Bob</a:t>
            </a:r>
          </a:p>
          <a:p>
            <a:pPr lvl="1" eaLnBrk="1" hangingPunct="1">
              <a:lnSpc>
                <a:spcPct val="114000"/>
              </a:lnSpc>
              <a:buFontTx/>
              <a:buNone/>
            </a:pPr>
            <a:r>
              <a:rPr lang="en-US" altLang="en-US" sz="2000" dirty="0"/>
              <a:t>(3) Bob decrypts the message and gets the plaintext</a:t>
            </a:r>
          </a:p>
          <a:p>
            <a:pPr eaLnBrk="1" hangingPunct="1">
              <a:lnSpc>
                <a:spcPct val="114000"/>
              </a:lnSpc>
            </a:pPr>
            <a:r>
              <a:rPr lang="en-US" altLang="en-US" sz="2400" dirty="0"/>
              <a:t>Problems</a:t>
            </a:r>
          </a:p>
          <a:p>
            <a:pPr lvl="1" eaLnBrk="1" hangingPunct="1">
              <a:lnSpc>
                <a:spcPct val="114000"/>
              </a:lnSpc>
            </a:pPr>
            <a:r>
              <a:rPr lang="en-US" altLang="en-US" sz="2000" dirty="0"/>
              <a:t>How to determine the key: must in a secret place</a:t>
            </a:r>
          </a:p>
          <a:p>
            <a:pPr lvl="1" eaLnBrk="1" hangingPunct="1">
              <a:lnSpc>
                <a:spcPct val="114000"/>
              </a:lnSpc>
            </a:pPr>
            <a:r>
              <a:rPr lang="en-US" altLang="en-US" sz="2000" dirty="0"/>
              <a:t>How to convince other people it is from Alice instead of Bob</a:t>
            </a:r>
          </a:p>
          <a:p>
            <a:pPr lvl="1" eaLnBrk="1" hangingPunct="1">
              <a:lnSpc>
                <a:spcPct val="114000"/>
              </a:lnSpc>
            </a:pPr>
            <a:r>
              <a:rPr lang="en-US" altLang="en-US" sz="2000" dirty="0"/>
              <a:t>Number of keys increases fast, not scalable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79E37E4E-4BC6-140F-6DDC-6D96A93AAC79}"/>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AAA79D4-EB1F-444A-8A6D-ACC87C0C567F}" type="slidenum">
              <a:rPr lang="en-US" altLang="en-US" sz="1050"/>
              <a:pPr>
                <a:spcBef>
                  <a:spcPct val="0"/>
                </a:spcBef>
                <a:buFontTx/>
                <a:buNone/>
              </a:pPr>
              <a:t>26</a:t>
            </a:fld>
            <a:endParaRPr lang="en-US" altLang="en-US" sz="1050"/>
          </a:p>
        </p:txBody>
      </p:sp>
      <p:sp>
        <p:nvSpPr>
          <p:cNvPr id="31747" name="Rectangle 2">
            <a:extLst>
              <a:ext uri="{FF2B5EF4-FFF2-40B4-BE49-F238E27FC236}">
                <a16:creationId xmlns:a16="http://schemas.microsoft.com/office/drawing/2014/main" id="{6520CE80-36D5-2E42-C5F3-B5E03B23F427}"/>
              </a:ext>
            </a:extLst>
          </p:cNvPr>
          <p:cNvSpPr>
            <a:spLocks noGrp="1" noChangeArrowheads="1"/>
          </p:cNvSpPr>
          <p:nvPr>
            <p:ph type="title"/>
          </p:nvPr>
        </p:nvSpPr>
        <p:spPr/>
        <p:txBody>
          <a:bodyPr>
            <a:noAutofit/>
          </a:bodyPr>
          <a:lstStyle/>
          <a:p>
            <a:pPr eaLnBrk="1" hangingPunct="1"/>
            <a:r>
              <a:rPr lang="en-US" altLang="en-US" dirty="0"/>
              <a:t>Block 3: Asymmetric Cryptography</a:t>
            </a:r>
          </a:p>
        </p:txBody>
      </p:sp>
      <p:sp>
        <p:nvSpPr>
          <p:cNvPr id="31748" name="Rectangle 3">
            <a:extLst>
              <a:ext uri="{FF2B5EF4-FFF2-40B4-BE49-F238E27FC236}">
                <a16:creationId xmlns:a16="http://schemas.microsoft.com/office/drawing/2014/main" id="{CB2FBA1A-939C-6886-2E7E-996C9F5A43FB}"/>
              </a:ext>
            </a:extLst>
          </p:cNvPr>
          <p:cNvSpPr>
            <a:spLocks noGrp="1" noChangeArrowheads="1"/>
          </p:cNvSpPr>
          <p:nvPr>
            <p:ph type="body" idx="1"/>
          </p:nvPr>
        </p:nvSpPr>
        <p:spPr>
          <a:xfrm>
            <a:off x="198500" y="1246824"/>
            <a:ext cx="8520600" cy="3708633"/>
          </a:xfrm>
        </p:spPr>
        <p:txBody>
          <a:bodyPr>
            <a:normAutofit lnSpcReduction="10000"/>
          </a:bodyPr>
          <a:lstStyle/>
          <a:p>
            <a:pPr marL="400050" indent="-400050">
              <a:lnSpc>
                <a:spcPct val="114000"/>
              </a:lnSpc>
            </a:pPr>
            <a:r>
              <a:rPr lang="en-US" altLang="en-US" sz="2400" dirty="0"/>
              <a:t>First appeared in 1976, proposed by Diffie and Hellman</a:t>
            </a:r>
          </a:p>
          <a:p>
            <a:pPr marL="400050" indent="-400050">
              <a:lnSpc>
                <a:spcPct val="114000"/>
              </a:lnSpc>
            </a:pPr>
            <a:r>
              <a:rPr lang="en-US" altLang="en-US" sz="2400" dirty="0"/>
              <a:t>Two keys: public key and private key, it is almost impossible to get private key from public key.</a:t>
            </a:r>
          </a:p>
          <a:p>
            <a:pPr marL="400050" indent="-400050">
              <a:lnSpc>
                <a:spcPct val="114000"/>
              </a:lnSpc>
            </a:pPr>
            <a:r>
              <a:rPr lang="en-US" altLang="en-US" sz="2400" dirty="0"/>
              <a:t>A certain kind of trap door one way functions: private key is the secret</a:t>
            </a:r>
          </a:p>
          <a:p>
            <a:pPr marL="400050" indent="-400050">
              <a:lnSpc>
                <a:spcPct val="114000"/>
              </a:lnSpc>
            </a:pPr>
            <a:r>
              <a:rPr lang="en-US" altLang="en-US" sz="2400" dirty="0"/>
              <a:t>Steps:</a:t>
            </a:r>
          </a:p>
          <a:p>
            <a:pPr marL="685800" lvl="1" indent="-342900">
              <a:lnSpc>
                <a:spcPct val="114000"/>
              </a:lnSpc>
              <a:buFontTx/>
              <a:buAutoNum type="arabicParenBoth"/>
            </a:pPr>
            <a:r>
              <a:rPr lang="en-US" altLang="en-US" sz="1800" dirty="0"/>
              <a:t>Alice and Bob agree on a public key encryption algorithm</a:t>
            </a:r>
          </a:p>
          <a:p>
            <a:pPr marL="685800" lvl="1" indent="-342900">
              <a:lnSpc>
                <a:spcPct val="114000"/>
              </a:lnSpc>
              <a:buFontTx/>
              <a:buAutoNum type="arabicParenBoth"/>
            </a:pPr>
            <a:r>
              <a:rPr lang="en-US" altLang="en-US" sz="1800" dirty="0"/>
              <a:t>Bob sends his public key to Alice</a:t>
            </a:r>
          </a:p>
          <a:p>
            <a:pPr marL="685800" lvl="1" indent="-342900">
              <a:lnSpc>
                <a:spcPct val="114000"/>
              </a:lnSpc>
              <a:buFontTx/>
              <a:buAutoNum type="arabicParenBoth"/>
            </a:pPr>
            <a:r>
              <a:rPr lang="en-US" altLang="en-US" sz="1800" dirty="0"/>
              <a:t>Alice calculates </a:t>
            </a:r>
            <a:r>
              <a:rPr lang="en-US" altLang="en-US" sz="1800" dirty="0" err="1"/>
              <a:t>E_pubB</a:t>
            </a:r>
            <a:r>
              <a:rPr lang="en-US" altLang="en-US" sz="1800" i="1" dirty="0"/>
              <a:t> </a:t>
            </a:r>
            <a:r>
              <a:rPr lang="en-US" altLang="en-US" sz="1800" dirty="0"/>
              <a:t>(message) and sends the cipher text to Bob</a:t>
            </a:r>
          </a:p>
          <a:p>
            <a:pPr marL="685800" lvl="1" indent="-342900">
              <a:lnSpc>
                <a:spcPct val="114000"/>
              </a:lnSpc>
              <a:buFontTx/>
              <a:buAutoNum type="arabicParenBoth"/>
            </a:pPr>
            <a:r>
              <a:rPr lang="en-US" altLang="en-US" sz="1800" dirty="0"/>
              <a:t>Bob decrypts the message with the private key and gets the plaintext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8852-C990-46BE-0E66-0689926545C6}"/>
              </a:ext>
            </a:extLst>
          </p:cNvPr>
          <p:cNvSpPr>
            <a:spLocks noGrp="1"/>
          </p:cNvSpPr>
          <p:nvPr>
            <p:ph type="title"/>
          </p:nvPr>
        </p:nvSpPr>
        <p:spPr/>
        <p:txBody>
          <a:bodyPr>
            <a:normAutofit fontScale="90000"/>
          </a:bodyPr>
          <a:lstStyle/>
          <a:p>
            <a:r>
              <a:rPr lang="en-US" altLang="en-US" dirty="0"/>
              <a:t>Block 3: Asymmetric Cryptography (continue)</a:t>
            </a:r>
            <a:endParaRPr lang="en-US" dirty="0"/>
          </a:p>
        </p:txBody>
      </p:sp>
      <p:sp>
        <p:nvSpPr>
          <p:cNvPr id="3" name="Content Placeholder 2">
            <a:extLst>
              <a:ext uri="{FF2B5EF4-FFF2-40B4-BE49-F238E27FC236}">
                <a16:creationId xmlns:a16="http://schemas.microsoft.com/office/drawing/2014/main" id="{C118346A-B8D6-C3D3-13E3-BE6F820B0585}"/>
              </a:ext>
            </a:extLst>
          </p:cNvPr>
          <p:cNvSpPr>
            <a:spLocks noGrp="1"/>
          </p:cNvSpPr>
          <p:nvPr>
            <p:ph idx="1"/>
          </p:nvPr>
        </p:nvSpPr>
        <p:spPr>
          <a:xfrm>
            <a:off x="198500" y="1246824"/>
            <a:ext cx="8520600" cy="3896675"/>
          </a:xfrm>
        </p:spPr>
        <p:txBody>
          <a:bodyPr>
            <a:normAutofit/>
          </a:bodyPr>
          <a:lstStyle/>
          <a:p>
            <a:pPr marL="400050" indent="-400050">
              <a:lnSpc>
                <a:spcPct val="114000"/>
              </a:lnSpc>
            </a:pPr>
            <a:r>
              <a:rPr lang="en-US" altLang="en-US" sz="2400" dirty="0"/>
              <a:t>Solve the problem in symmetric crypto methods: the key can be transferred in public</a:t>
            </a:r>
          </a:p>
          <a:p>
            <a:pPr marL="400050" indent="-400050">
              <a:lnSpc>
                <a:spcPct val="114000"/>
              </a:lnSpc>
            </a:pPr>
            <a:r>
              <a:rPr lang="en-US" altLang="en-US" sz="2400" dirty="0"/>
              <a:t>More scalable, easy for multicast</a:t>
            </a:r>
          </a:p>
          <a:p>
            <a:pPr marL="400050" indent="-400050">
              <a:lnSpc>
                <a:spcPct val="114000"/>
              </a:lnSpc>
            </a:pPr>
            <a:r>
              <a:rPr lang="en-US" altLang="en-US" sz="2400" dirty="0"/>
              <a:t>New problems:</a:t>
            </a:r>
          </a:p>
          <a:p>
            <a:pPr marL="685800" lvl="1" indent="-342900">
              <a:lnSpc>
                <a:spcPct val="114000"/>
              </a:lnSpc>
            </a:pPr>
            <a:r>
              <a:rPr lang="en-US" altLang="en-US" sz="2000" dirty="0"/>
              <a:t>How can we make sure it is Bob’s public key</a:t>
            </a:r>
          </a:p>
          <a:p>
            <a:pPr marL="971550" lvl="2" indent="-285750">
              <a:lnSpc>
                <a:spcPct val="114000"/>
              </a:lnSpc>
            </a:pPr>
            <a:r>
              <a:rPr lang="en-US" altLang="en-US" sz="1600" dirty="0"/>
              <a:t>Trusted Third Party</a:t>
            </a:r>
          </a:p>
          <a:p>
            <a:pPr marL="971550" lvl="2" indent="-285750">
              <a:lnSpc>
                <a:spcPct val="114000"/>
              </a:lnSpc>
            </a:pPr>
            <a:r>
              <a:rPr lang="en-US" altLang="en-US" sz="1600" dirty="0"/>
              <a:t>Certificate for the public key</a:t>
            </a:r>
          </a:p>
          <a:p>
            <a:pPr marL="685800" lvl="1" indent="-342900">
              <a:lnSpc>
                <a:spcPct val="114000"/>
              </a:lnSpc>
            </a:pPr>
            <a:r>
              <a:rPr lang="en-US" altLang="en-US" sz="2000" dirty="0"/>
              <a:t>How to guarantee the sender’s identity</a:t>
            </a:r>
          </a:p>
        </p:txBody>
      </p:sp>
      <p:sp>
        <p:nvSpPr>
          <p:cNvPr id="4" name="Slide Number Placeholder 3">
            <a:extLst>
              <a:ext uri="{FF2B5EF4-FFF2-40B4-BE49-F238E27FC236}">
                <a16:creationId xmlns:a16="http://schemas.microsoft.com/office/drawing/2014/main" id="{7ED770A5-EA75-BC34-1712-2BE45DCA46D4}"/>
              </a:ext>
            </a:extLst>
          </p:cNvPr>
          <p:cNvSpPr>
            <a:spLocks noGrp="1"/>
          </p:cNvSpPr>
          <p:nvPr>
            <p:ph type="sldNum" sz="quarter" idx="12"/>
          </p:nvPr>
        </p:nvSpPr>
        <p:spPr/>
        <p:txBody>
          <a:bodyPr/>
          <a:lstStyle/>
          <a:p>
            <a:fld id="{9DCE2E54-22D5-1445-8BC1-DEE9C38A6338}" type="slidenum">
              <a:rPr lang="en-US" altLang="en-US" smtClean="0"/>
              <a:pPr/>
              <a:t>27</a:t>
            </a:fld>
            <a:endParaRPr lang="en-US" altLang="en-US"/>
          </a:p>
        </p:txBody>
      </p:sp>
    </p:spTree>
    <p:extLst>
      <p:ext uri="{BB962C8B-B14F-4D97-AF65-F5344CB8AC3E}">
        <p14:creationId xmlns:p14="http://schemas.microsoft.com/office/powerpoint/2010/main" val="2057997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766D9B34-10ED-1E8B-520C-EAA10F53AA5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94126CB-D29F-894F-B54A-17930E0DD38F}" type="slidenum">
              <a:rPr lang="en-US" altLang="en-US" sz="1050"/>
              <a:pPr>
                <a:spcBef>
                  <a:spcPct val="0"/>
                </a:spcBef>
                <a:buFontTx/>
                <a:buNone/>
              </a:pPr>
              <a:t>28</a:t>
            </a:fld>
            <a:endParaRPr lang="en-US" altLang="en-US" sz="1050"/>
          </a:p>
        </p:txBody>
      </p:sp>
      <p:sp>
        <p:nvSpPr>
          <p:cNvPr id="35843" name="Rectangle 2">
            <a:extLst>
              <a:ext uri="{FF2B5EF4-FFF2-40B4-BE49-F238E27FC236}">
                <a16:creationId xmlns:a16="http://schemas.microsoft.com/office/drawing/2014/main" id="{33EE0B6B-9BCD-00E1-C4BE-5E7E58B1CA2F}"/>
              </a:ext>
            </a:extLst>
          </p:cNvPr>
          <p:cNvSpPr>
            <a:spLocks noGrp="1" noChangeArrowheads="1"/>
          </p:cNvSpPr>
          <p:nvPr>
            <p:ph type="title"/>
          </p:nvPr>
        </p:nvSpPr>
        <p:spPr/>
        <p:txBody>
          <a:bodyPr>
            <a:normAutofit fontScale="90000"/>
          </a:bodyPr>
          <a:lstStyle/>
          <a:p>
            <a:pPr eaLnBrk="1" hangingPunct="1"/>
            <a:r>
              <a:rPr lang="en-US" altLang="en-US" dirty="0"/>
              <a:t>Hybrid Crypto Systems</a:t>
            </a:r>
          </a:p>
        </p:txBody>
      </p:sp>
      <p:sp>
        <p:nvSpPr>
          <p:cNvPr id="35844" name="Rectangle 3">
            <a:extLst>
              <a:ext uri="{FF2B5EF4-FFF2-40B4-BE49-F238E27FC236}">
                <a16:creationId xmlns:a16="http://schemas.microsoft.com/office/drawing/2014/main" id="{579BDD67-8145-7632-56B3-407A95C325E1}"/>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Symmetric methods are fast, easy to implement, but require special attention during key distribution</a:t>
            </a:r>
          </a:p>
          <a:p>
            <a:pPr eaLnBrk="1" hangingPunct="1">
              <a:lnSpc>
                <a:spcPct val="114000"/>
              </a:lnSpc>
            </a:pPr>
            <a:r>
              <a:rPr lang="en-US" altLang="en-US" sz="2400" dirty="0"/>
              <a:t>Asymmetric methods are slow, but more secure</a:t>
            </a:r>
          </a:p>
          <a:p>
            <a:pPr eaLnBrk="1" hangingPunct="1">
              <a:lnSpc>
                <a:spcPct val="114000"/>
              </a:lnSpc>
            </a:pPr>
            <a:r>
              <a:rPr lang="en-US" altLang="en-US" sz="2400" dirty="0"/>
              <a:t>Hybrid:</a:t>
            </a:r>
          </a:p>
          <a:p>
            <a:pPr lvl="1" eaLnBrk="1" hangingPunct="1">
              <a:lnSpc>
                <a:spcPct val="114000"/>
              </a:lnSpc>
            </a:pPr>
            <a:r>
              <a:rPr lang="en-US" altLang="en-US" sz="1800" dirty="0"/>
              <a:t>Using asymmetric method to distribute key</a:t>
            </a:r>
          </a:p>
          <a:p>
            <a:pPr lvl="1" eaLnBrk="1" hangingPunct="1">
              <a:lnSpc>
                <a:spcPct val="114000"/>
              </a:lnSpc>
            </a:pPr>
            <a:r>
              <a:rPr lang="en-US" altLang="en-US" sz="1800" dirty="0"/>
              <a:t>Using symmetric method to encrypt data</a:t>
            </a:r>
            <a:endParaRPr lang="en-US" alt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54227D70-BA68-C9E4-DD52-946BDCD211A4}"/>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5737C66-51CC-E941-A8AF-9673A90D2208}" type="slidenum">
              <a:rPr lang="en-US" altLang="en-US" sz="1050"/>
              <a:pPr>
                <a:spcBef>
                  <a:spcPct val="0"/>
                </a:spcBef>
                <a:buFontTx/>
                <a:buNone/>
              </a:pPr>
              <a:t>29</a:t>
            </a:fld>
            <a:endParaRPr lang="en-US" altLang="en-US" sz="1050"/>
          </a:p>
        </p:txBody>
      </p:sp>
      <p:sp>
        <p:nvSpPr>
          <p:cNvPr id="37891" name="Rectangle 2">
            <a:extLst>
              <a:ext uri="{FF2B5EF4-FFF2-40B4-BE49-F238E27FC236}">
                <a16:creationId xmlns:a16="http://schemas.microsoft.com/office/drawing/2014/main" id="{383255DB-DCD0-7012-D4A8-F2D285E73AD0}"/>
              </a:ext>
            </a:extLst>
          </p:cNvPr>
          <p:cNvSpPr>
            <a:spLocks noGrp="1" noChangeArrowheads="1"/>
          </p:cNvSpPr>
          <p:nvPr>
            <p:ph type="title"/>
          </p:nvPr>
        </p:nvSpPr>
        <p:spPr/>
        <p:txBody>
          <a:bodyPr>
            <a:normAutofit fontScale="90000"/>
          </a:bodyPr>
          <a:lstStyle/>
          <a:p>
            <a:pPr eaLnBrk="1" hangingPunct="1"/>
            <a:r>
              <a:rPr lang="en-US" altLang="en-US" sz="3000" dirty="0"/>
              <a:t>Using Hybrid Crypto Systems</a:t>
            </a:r>
          </a:p>
        </p:txBody>
      </p:sp>
      <p:sp>
        <p:nvSpPr>
          <p:cNvPr id="37892" name="Rectangle 3">
            <a:extLst>
              <a:ext uri="{FF2B5EF4-FFF2-40B4-BE49-F238E27FC236}">
                <a16:creationId xmlns:a16="http://schemas.microsoft.com/office/drawing/2014/main" id="{80848EFB-910C-9C07-9863-587822B8592A}"/>
              </a:ext>
            </a:extLst>
          </p:cNvPr>
          <p:cNvSpPr>
            <a:spLocks noGrp="1" noChangeArrowheads="1"/>
          </p:cNvSpPr>
          <p:nvPr>
            <p:ph type="body" idx="1"/>
          </p:nvPr>
        </p:nvSpPr>
        <p:spPr/>
        <p:txBody>
          <a:bodyPr/>
          <a:lstStyle/>
          <a:p>
            <a:pPr indent="-457200"/>
            <a:r>
              <a:rPr lang="en-US" altLang="en-US" sz="2400" dirty="0"/>
              <a:t>Steps</a:t>
            </a:r>
          </a:p>
          <a:p>
            <a:pPr lvl="1" indent="-457200">
              <a:buFont typeface="+mj-lt"/>
              <a:buAutoNum type="arabicPeriod"/>
            </a:pPr>
            <a:r>
              <a:rPr lang="en-US" altLang="en-US" sz="1800" dirty="0"/>
              <a:t>Bob sends Alice his public key</a:t>
            </a:r>
          </a:p>
          <a:p>
            <a:pPr lvl="1" indent="-457200">
              <a:buFont typeface="+mj-lt"/>
              <a:buAutoNum type="arabicPeriod"/>
            </a:pPr>
            <a:r>
              <a:rPr lang="en-US" altLang="en-US" sz="1800" dirty="0"/>
              <a:t>Alice encrypts the session key with this public key and sends to Bob</a:t>
            </a:r>
          </a:p>
          <a:p>
            <a:pPr lvl="1" indent="-457200">
              <a:buFont typeface="+mj-lt"/>
              <a:buAutoNum type="arabicPeriod"/>
            </a:pPr>
            <a:r>
              <a:rPr lang="en-US" altLang="en-US" sz="1800" dirty="0"/>
              <a:t>Both Alice and Bob know the session key and can use it for data traffic</a:t>
            </a:r>
          </a:p>
          <a:p>
            <a:pPr indent="-457200"/>
            <a:r>
              <a:rPr lang="en-US" altLang="en-US" sz="2400" dirty="0"/>
              <a:t>Open question: why should B trust A’s capabilities to generate keys?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Introduction to Cryptography</a:t>
            </a:r>
            <a:endParaRPr sz="2000" dirty="0"/>
          </a:p>
          <a:p>
            <a:pPr marL="914400" lvl="1" indent="-317500" algn="l" rtl="0">
              <a:spcBef>
                <a:spcPts val="0"/>
              </a:spcBef>
              <a:spcAft>
                <a:spcPts val="0"/>
              </a:spcAft>
              <a:buSzPts val="1400"/>
              <a:buChar char="○"/>
            </a:pPr>
            <a:r>
              <a:rPr lang="en" sz="1800" dirty="0"/>
              <a:t>What is cryptography?</a:t>
            </a:r>
            <a:endParaRPr sz="1800" dirty="0"/>
          </a:p>
          <a:p>
            <a:pPr marL="914400" lvl="1" indent="-317500" algn="l" rtl="0">
              <a:spcBef>
                <a:spcPts val="0"/>
              </a:spcBef>
              <a:spcAft>
                <a:spcPts val="0"/>
              </a:spcAft>
              <a:buSzPts val="1400"/>
              <a:buChar char="○"/>
            </a:pPr>
            <a:r>
              <a:rPr lang="en" sz="1800" dirty="0"/>
              <a:t>Definitions</a:t>
            </a:r>
            <a:endParaRPr sz="1800" dirty="0"/>
          </a:p>
          <a:p>
            <a:pPr lvl="1"/>
            <a:r>
              <a:rPr lang="en" sz="1800" dirty="0"/>
              <a:t>Building blocks of cryptography</a:t>
            </a:r>
          </a:p>
          <a:p>
            <a:pPr lvl="1"/>
            <a:r>
              <a:rPr lang="en-US" sz="1800" dirty="0"/>
              <a:t>A brief history of cryptography</a:t>
            </a:r>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id="{76192C1F-D61F-1AF7-A31E-ACF66EA34763}"/>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F918F156-4CFA-A344-86BA-5429D2272321}" type="slidenum">
              <a:rPr lang="en-US" altLang="en-US" sz="1050"/>
              <a:pPr>
                <a:spcBef>
                  <a:spcPct val="0"/>
                </a:spcBef>
                <a:buFontTx/>
                <a:buNone/>
              </a:pPr>
              <a:t>30</a:t>
            </a:fld>
            <a:endParaRPr lang="en-US" altLang="en-US" sz="1050"/>
          </a:p>
        </p:txBody>
      </p:sp>
      <p:sp>
        <p:nvSpPr>
          <p:cNvPr id="39939" name="Rectangle 2">
            <a:extLst>
              <a:ext uri="{FF2B5EF4-FFF2-40B4-BE49-F238E27FC236}">
                <a16:creationId xmlns:a16="http://schemas.microsoft.com/office/drawing/2014/main" id="{FE38361C-6683-F931-1771-4701B58C605E}"/>
              </a:ext>
            </a:extLst>
          </p:cNvPr>
          <p:cNvSpPr>
            <a:spLocks noGrp="1" noChangeArrowheads="1"/>
          </p:cNvSpPr>
          <p:nvPr>
            <p:ph type="title"/>
          </p:nvPr>
        </p:nvSpPr>
        <p:spPr/>
        <p:txBody>
          <a:bodyPr>
            <a:normAutofit fontScale="90000"/>
          </a:bodyPr>
          <a:lstStyle/>
          <a:p>
            <a:pPr eaLnBrk="1" hangingPunct="1"/>
            <a:r>
              <a:rPr lang="en-US" altLang="en-US" dirty="0"/>
              <a:t>Merkle’s Puzzle</a:t>
            </a:r>
          </a:p>
        </p:txBody>
      </p:sp>
      <p:sp>
        <p:nvSpPr>
          <p:cNvPr id="39940" name="Rectangle 3">
            <a:extLst>
              <a:ext uri="{FF2B5EF4-FFF2-40B4-BE49-F238E27FC236}">
                <a16:creationId xmlns:a16="http://schemas.microsoft.com/office/drawing/2014/main" id="{1A6F2E12-E1F2-6722-AF65-9B794CF32C23}"/>
              </a:ext>
            </a:extLst>
          </p:cNvPr>
          <p:cNvSpPr>
            <a:spLocks noGrp="1" noChangeArrowheads="1"/>
          </p:cNvSpPr>
          <p:nvPr>
            <p:ph type="body" idx="1"/>
          </p:nvPr>
        </p:nvSpPr>
        <p:spPr/>
        <p:txBody>
          <a:bodyPr>
            <a:normAutofit/>
          </a:bodyPr>
          <a:lstStyle/>
          <a:p>
            <a:pPr eaLnBrk="1" hangingPunct="1"/>
            <a:r>
              <a:rPr lang="en-US" altLang="en-US" sz="2400" dirty="0"/>
              <a:t>Make the life of an eavesdropper difficult</a:t>
            </a:r>
          </a:p>
          <a:p>
            <a:pPr lvl="1" eaLnBrk="1" hangingPunct="1"/>
            <a:r>
              <a:rPr lang="en-US" altLang="en-US" sz="1800" dirty="0"/>
              <a:t>The receiver can randomly choose one message</a:t>
            </a:r>
          </a:p>
          <a:p>
            <a:pPr lvl="1" eaLnBrk="1" hangingPunct="1"/>
            <a:r>
              <a:rPr lang="en-US" altLang="en-US" sz="1800" dirty="0"/>
              <a:t>The eavesdropper has to try almost all of them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F5F83009-96A2-EB94-5F0B-918CED0E802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0F9120C-35C3-7C4B-A6C2-961D13AC02C3}" type="slidenum">
              <a:rPr lang="en-US" altLang="en-US" sz="1050"/>
              <a:pPr>
                <a:spcBef>
                  <a:spcPct val="0"/>
                </a:spcBef>
                <a:buFontTx/>
                <a:buNone/>
              </a:pPr>
              <a:t>31</a:t>
            </a:fld>
            <a:endParaRPr lang="en-US" altLang="en-US" sz="1050"/>
          </a:p>
        </p:txBody>
      </p:sp>
      <p:sp>
        <p:nvSpPr>
          <p:cNvPr id="40963" name="Rectangle 2">
            <a:extLst>
              <a:ext uri="{FF2B5EF4-FFF2-40B4-BE49-F238E27FC236}">
                <a16:creationId xmlns:a16="http://schemas.microsoft.com/office/drawing/2014/main" id="{FDC987C3-CBB0-7E2B-1548-22E4B10B0A22}"/>
              </a:ext>
            </a:extLst>
          </p:cNvPr>
          <p:cNvSpPr>
            <a:spLocks noGrp="1" noChangeArrowheads="1"/>
          </p:cNvSpPr>
          <p:nvPr>
            <p:ph type="title"/>
          </p:nvPr>
        </p:nvSpPr>
        <p:spPr/>
        <p:txBody>
          <a:bodyPr>
            <a:normAutofit fontScale="90000"/>
          </a:bodyPr>
          <a:lstStyle/>
          <a:p>
            <a:pPr eaLnBrk="1" hangingPunct="1"/>
            <a:r>
              <a:rPr lang="en-US" altLang="en-US" dirty="0"/>
              <a:t>Block 4: Digital signature</a:t>
            </a:r>
          </a:p>
        </p:txBody>
      </p:sp>
      <p:sp>
        <p:nvSpPr>
          <p:cNvPr id="40964" name="Rectangle 3">
            <a:extLst>
              <a:ext uri="{FF2B5EF4-FFF2-40B4-BE49-F238E27FC236}">
                <a16:creationId xmlns:a16="http://schemas.microsoft.com/office/drawing/2014/main" id="{AD5266CB-85C1-0AEF-B900-EEA31C63524B}"/>
              </a:ext>
            </a:extLst>
          </p:cNvPr>
          <p:cNvSpPr>
            <a:spLocks noGrp="1" noChangeArrowheads="1"/>
          </p:cNvSpPr>
          <p:nvPr>
            <p:ph type="body" idx="1"/>
          </p:nvPr>
        </p:nvSpPr>
        <p:spPr/>
        <p:txBody>
          <a:bodyPr>
            <a:normAutofit/>
          </a:bodyPr>
          <a:lstStyle/>
          <a:p>
            <a:pPr eaLnBrk="1" hangingPunct="1"/>
            <a:r>
              <a:rPr lang="en-US" altLang="en-US" sz="2400" dirty="0"/>
              <a:t>Signature by symmetric encryption:</a:t>
            </a:r>
          </a:p>
          <a:p>
            <a:pPr lvl="1" eaLnBrk="1" hangingPunct="1"/>
            <a:r>
              <a:rPr lang="en-US" altLang="en-US" sz="2000" dirty="0"/>
              <a:t>TTP will get involved</a:t>
            </a:r>
          </a:p>
          <a:p>
            <a:pPr lvl="1" eaLnBrk="1" hangingPunct="1"/>
            <a:r>
              <a:rPr lang="en-US" altLang="en-US" sz="2000" dirty="0"/>
              <a:t>Who should store the encrypted messages?</a:t>
            </a:r>
          </a:p>
          <a:p>
            <a:pPr lvl="1" eaLnBrk="1" hangingPunct="1"/>
            <a:r>
              <a:rPr lang="en-US" altLang="en-US" sz="2000" dirty="0"/>
              <a:t>How to send to a third party: through TTP again</a:t>
            </a:r>
          </a:p>
          <a:p>
            <a:pPr eaLnBrk="1" hangingPunct="1"/>
            <a:r>
              <a:rPr lang="en-US" altLang="en-US" sz="2400" dirty="0"/>
              <a:t>Signature with asymmetric encryption</a:t>
            </a:r>
          </a:p>
          <a:p>
            <a:pPr lvl="1" eaLnBrk="1" hangingPunct="1"/>
            <a:r>
              <a:rPr lang="en-US" altLang="en-US" sz="2000" dirty="0"/>
              <a:t>Using the private key for signature</a:t>
            </a:r>
          </a:p>
          <a:p>
            <a:pPr lvl="1" eaLnBrk="1" hangingPunct="1"/>
            <a:r>
              <a:rPr lang="en-US" altLang="en-US" sz="2000" dirty="0"/>
              <a:t>If the signature is like “I owe Bob $100”, a timestamp should also be included in the signature to avoid replay attack.</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a16="http://schemas.microsoft.com/office/drawing/2014/main" id="{CB3DA362-A092-F3B1-168A-6F026383F96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4E7264E7-47A0-824C-A553-A6E01EF22200}" type="slidenum">
              <a:rPr lang="en-US" altLang="en-US" sz="1050"/>
              <a:pPr>
                <a:spcBef>
                  <a:spcPct val="0"/>
                </a:spcBef>
                <a:buFontTx/>
                <a:buNone/>
              </a:pPr>
              <a:t>32</a:t>
            </a:fld>
            <a:endParaRPr lang="en-US" altLang="en-US" sz="1050"/>
          </a:p>
        </p:txBody>
      </p:sp>
      <p:sp>
        <p:nvSpPr>
          <p:cNvPr id="43011" name="Rectangle 2">
            <a:extLst>
              <a:ext uri="{FF2B5EF4-FFF2-40B4-BE49-F238E27FC236}">
                <a16:creationId xmlns:a16="http://schemas.microsoft.com/office/drawing/2014/main" id="{8CB75AA5-68D6-20A2-6919-1FA5CF25C3C2}"/>
              </a:ext>
            </a:extLst>
          </p:cNvPr>
          <p:cNvSpPr>
            <a:spLocks noGrp="1" noChangeArrowheads="1"/>
          </p:cNvSpPr>
          <p:nvPr>
            <p:ph type="title"/>
          </p:nvPr>
        </p:nvSpPr>
        <p:spPr/>
        <p:txBody>
          <a:bodyPr>
            <a:normAutofit fontScale="90000"/>
          </a:bodyPr>
          <a:lstStyle/>
          <a:p>
            <a:pPr eaLnBrk="1" hangingPunct="1"/>
            <a:r>
              <a:rPr lang="en-US" altLang="en-US"/>
              <a:t>Block 5: Random number</a:t>
            </a:r>
          </a:p>
        </p:txBody>
      </p:sp>
      <p:sp>
        <p:nvSpPr>
          <p:cNvPr id="43012" name="Rectangle 3">
            <a:extLst>
              <a:ext uri="{FF2B5EF4-FFF2-40B4-BE49-F238E27FC236}">
                <a16:creationId xmlns:a16="http://schemas.microsoft.com/office/drawing/2014/main" id="{1A939751-4B0D-F911-2B6C-626A76CD2E40}"/>
              </a:ext>
            </a:extLst>
          </p:cNvPr>
          <p:cNvSpPr>
            <a:spLocks noGrp="1" noChangeArrowheads="1"/>
          </p:cNvSpPr>
          <p:nvPr>
            <p:ph type="body" idx="1"/>
          </p:nvPr>
        </p:nvSpPr>
        <p:spPr/>
        <p:txBody>
          <a:bodyPr>
            <a:normAutofit/>
          </a:bodyPr>
          <a:lstStyle/>
          <a:p>
            <a:pPr eaLnBrk="1" hangingPunct="1"/>
            <a:r>
              <a:rPr lang="en-US" altLang="en-US" sz="2400" dirty="0"/>
              <a:t>Pseudo random numbers:</a:t>
            </a:r>
          </a:p>
          <a:p>
            <a:pPr lvl="1" eaLnBrk="1" hangingPunct="1"/>
            <a:r>
              <a:rPr lang="en-US" altLang="en-US" sz="1800" dirty="0"/>
              <a:t>Usually will repeat after a long sequence</a:t>
            </a:r>
          </a:p>
          <a:p>
            <a:pPr lvl="1" eaLnBrk="1" hangingPunct="1"/>
            <a:r>
              <a:rPr lang="en-US" altLang="en-US" sz="1800" dirty="0"/>
              <a:t>Must long enough</a:t>
            </a:r>
          </a:p>
          <a:p>
            <a:pPr eaLnBrk="1" hangingPunct="1"/>
            <a:r>
              <a:rPr lang="en-US" altLang="en-US" sz="2400" dirty="0"/>
              <a:t>Real random numbers:</a:t>
            </a:r>
          </a:p>
          <a:p>
            <a:pPr lvl="1" eaLnBrk="1" hangingPunct="1"/>
            <a:r>
              <a:rPr lang="en-US" altLang="en-US" sz="1800" dirty="0"/>
              <a:t>Lava lamp</a:t>
            </a:r>
          </a:p>
          <a:p>
            <a:pPr lvl="1" eaLnBrk="1" hangingPunct="1"/>
            <a:r>
              <a:rPr lang="en-US" altLang="en-US" sz="1800" dirty="0"/>
              <a:t>Earthquake strength or interval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id="{B54FEEAC-A974-A9AE-7F21-671998F3193D}"/>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946C63B-E616-4C45-BDF4-2CD29C906D76}" type="slidenum">
              <a:rPr lang="en-US" altLang="en-US" sz="1050"/>
              <a:pPr>
                <a:spcBef>
                  <a:spcPct val="0"/>
                </a:spcBef>
                <a:buFontTx/>
                <a:buNone/>
              </a:pPr>
              <a:t>33</a:t>
            </a:fld>
            <a:endParaRPr lang="en-US" altLang="en-US" sz="1050"/>
          </a:p>
        </p:txBody>
      </p:sp>
      <p:sp>
        <p:nvSpPr>
          <p:cNvPr id="44035" name="Rectangle 2">
            <a:extLst>
              <a:ext uri="{FF2B5EF4-FFF2-40B4-BE49-F238E27FC236}">
                <a16:creationId xmlns:a16="http://schemas.microsoft.com/office/drawing/2014/main" id="{60CA557A-96DD-349A-B21A-E247FC840773}"/>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4036" name="Rectangle 3">
            <a:extLst>
              <a:ext uri="{FF2B5EF4-FFF2-40B4-BE49-F238E27FC236}">
                <a16:creationId xmlns:a16="http://schemas.microsoft.com/office/drawing/2014/main" id="{977FA44B-B86C-60E2-7CAE-804A50259943}"/>
              </a:ext>
            </a:extLst>
          </p:cNvPr>
          <p:cNvSpPr>
            <a:spLocks noGrp="1" noChangeArrowheads="1"/>
          </p:cNvSpPr>
          <p:nvPr>
            <p:ph type="body" idx="1"/>
          </p:nvPr>
        </p:nvSpPr>
        <p:spPr/>
        <p:txBody>
          <a:bodyPr>
            <a:normAutofit/>
          </a:bodyPr>
          <a:lstStyle/>
          <a:p>
            <a:pPr eaLnBrk="1" hangingPunct="1"/>
            <a:r>
              <a:rPr lang="en-US" altLang="en-US" sz="2400" dirty="0"/>
              <a:t>Let’s assume that everyone in the network has a public-private key pair. Alice wants to send a message to Bob and convince that it is from Alice.</a:t>
            </a:r>
          </a:p>
          <a:p>
            <a:pPr eaLnBrk="1" hangingPunct="1"/>
            <a:r>
              <a:rPr lang="en-US" altLang="en-US" sz="2400" dirty="0"/>
              <a:t>For security communication, i.e., confidentiality and integrity, what shall we do?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C435F94D-624A-FDF1-4B19-9872635C5412}"/>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B23F7E0-C23F-634D-8DE2-B79ADD5798A7}" type="slidenum">
              <a:rPr lang="en-US" altLang="en-US" sz="1050"/>
              <a:pPr>
                <a:spcBef>
                  <a:spcPct val="0"/>
                </a:spcBef>
                <a:buFontTx/>
                <a:buNone/>
              </a:pPr>
              <a:t>34</a:t>
            </a:fld>
            <a:endParaRPr lang="en-US" altLang="en-US" sz="1050"/>
          </a:p>
        </p:txBody>
      </p:sp>
      <p:sp>
        <p:nvSpPr>
          <p:cNvPr id="46083" name="Rectangle 2">
            <a:extLst>
              <a:ext uri="{FF2B5EF4-FFF2-40B4-BE49-F238E27FC236}">
                <a16:creationId xmlns:a16="http://schemas.microsoft.com/office/drawing/2014/main" id="{AD3A2303-FFBA-B194-FD60-533BE5ED5C69}"/>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6084" name="Rectangle 3">
            <a:extLst>
              <a:ext uri="{FF2B5EF4-FFF2-40B4-BE49-F238E27FC236}">
                <a16:creationId xmlns:a16="http://schemas.microsoft.com/office/drawing/2014/main" id="{949AE206-4C56-1114-8555-3EA1FF378F63}"/>
              </a:ext>
            </a:extLst>
          </p:cNvPr>
          <p:cNvSpPr>
            <a:spLocks noGrp="1" noChangeArrowheads="1"/>
          </p:cNvSpPr>
          <p:nvPr>
            <p:ph type="body" idx="1"/>
          </p:nvPr>
        </p:nvSpPr>
        <p:spPr/>
        <p:txBody>
          <a:bodyPr>
            <a:normAutofit lnSpcReduction="10000"/>
          </a:bodyPr>
          <a:lstStyle/>
          <a:p>
            <a:pPr eaLnBrk="1" hangingPunct="1"/>
            <a:r>
              <a:rPr lang="en-US" altLang="en-US" sz="2800" dirty="0"/>
              <a:t>Answer:</a:t>
            </a:r>
          </a:p>
          <a:p>
            <a:pPr lvl="1" eaLnBrk="1" hangingPunct="1"/>
            <a:r>
              <a:rPr lang="en-US" altLang="en-US" sz="2000" dirty="0"/>
              <a:t>Alice should first sign the message with her private key, then use Bob’s public key to encrypt the packet</a:t>
            </a:r>
          </a:p>
          <a:p>
            <a:pPr lvl="2" eaLnBrk="1" hangingPunct="1"/>
            <a:r>
              <a:rPr lang="en-US" altLang="en-US" sz="2000" dirty="0"/>
              <a:t>Reason 1: If Alice’s private key is the outer layer, everyone with Alice’s public key will be able to decrypt it.</a:t>
            </a:r>
          </a:p>
          <a:p>
            <a:pPr lvl="2" eaLnBrk="1" hangingPunct="1"/>
            <a:r>
              <a:rPr lang="en-US" altLang="en-US" sz="2000" dirty="0"/>
              <a:t>Reason 2: never sign a random string that you do not know what it is.</a:t>
            </a:r>
          </a:p>
          <a:p>
            <a:pPr lvl="1" eaLnBrk="1" hangingPunct="1"/>
            <a:r>
              <a:rPr lang="en-US" altLang="en-US" sz="2000" dirty="0"/>
              <a:t>Two pair of public-private keys for everyone: one for encryption, one for digital signature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3453919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(Continue)</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828165448"/>
              </p:ext>
            </p:extLst>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cryptography?</a:t>
            </a:r>
            <a:endParaRPr/>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Older definition: The study of secure communication over insecure channels</a:t>
            </a:r>
            <a:endParaRPr dirty="0"/>
          </a:p>
          <a:p>
            <a:pPr marL="457200" lvl="0" indent="-342900" algn="l" rtl="0">
              <a:spcBef>
                <a:spcPts val="0"/>
              </a:spcBef>
              <a:spcAft>
                <a:spcPts val="0"/>
              </a:spcAft>
              <a:buSzPts val="1800"/>
              <a:buChar char="●"/>
            </a:pPr>
            <a:r>
              <a:rPr lang="en" dirty="0"/>
              <a:t>Newer definition: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 </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What’s cryptography?</a:t>
            </a:r>
            <a:endParaRPr dirty="0"/>
          </a:p>
          <a:p>
            <a:pPr marL="914400" lvl="1" indent="-317500" algn="l" rtl="0">
              <a:spcBef>
                <a:spcPts val="0"/>
              </a:spcBef>
              <a:spcAft>
                <a:spcPts val="0"/>
              </a:spcAft>
              <a:buSzPts val="1400"/>
              <a:buChar char="○"/>
            </a:pPr>
            <a:r>
              <a:rPr lang="en" dirty="0"/>
              <a:t>Communicating securely over insecure channels</a:t>
            </a:r>
            <a:endParaRPr dirty="0"/>
          </a:p>
          <a:p>
            <a:pPr marL="914400" lvl="1" indent="-317500" algn="l" rtl="0">
              <a:spcBef>
                <a:spcPts val="0"/>
              </a:spcBef>
              <a:spcAft>
                <a:spcPts val="0"/>
              </a:spcAft>
              <a:buSzPts val="1400"/>
              <a:buChar char="○"/>
            </a:pPr>
            <a:r>
              <a:rPr lang="en" dirty="0"/>
              <a:t>You should never write your own crypto! Use existing libraries instead.</a:t>
            </a:r>
            <a:endParaRPr dirty="0"/>
          </a:p>
          <a:p>
            <a:pPr marL="457200" lvl="0" indent="-342900" algn="l" rtl="0">
              <a:spcBef>
                <a:spcPts val="0"/>
              </a:spcBef>
              <a:spcAft>
                <a:spcPts val="0"/>
              </a:spcAft>
              <a:buSzPts val="1800"/>
              <a:buChar char="●"/>
            </a:pPr>
            <a:r>
              <a:rPr lang="en" dirty="0"/>
              <a:t>Definitions</a:t>
            </a:r>
            <a:endParaRPr dirty="0"/>
          </a:p>
          <a:p>
            <a:pPr marL="914400" lvl="1" indent="-317500" algn="l" rtl="0">
              <a:spcBef>
                <a:spcPts val="0"/>
              </a:spcBef>
              <a:spcAft>
                <a:spcPts val="0"/>
              </a:spcAft>
              <a:buSzPts val="1400"/>
              <a:buChar char="○"/>
            </a:pPr>
            <a:r>
              <a:rPr lang="en" dirty="0"/>
              <a:t>Alice and Bob want to send messages over an insecure channel. Eve can read anything sent over the insecure channel. Mallory can read or modify anything sent over the insecure channel.</a:t>
            </a:r>
            <a:endParaRPr dirty="0"/>
          </a:p>
          <a:p>
            <a:pPr marL="914400" lvl="1" indent="-317500" algn="l" rtl="0">
              <a:spcBef>
                <a:spcPts val="0"/>
              </a:spcBef>
              <a:spcAft>
                <a:spcPts val="0"/>
              </a:spcAft>
              <a:buSzPts val="1400"/>
              <a:buChar char="○"/>
            </a:pPr>
            <a:r>
              <a:rPr lang="en" dirty="0"/>
              <a:t>We want to ensure confidentiality (adversary can’t read message), integrity (adversary can’t modify message), and authenticity (prove message came from sender)</a:t>
            </a:r>
            <a:endParaRPr dirty="0"/>
          </a:p>
          <a:p>
            <a:pPr marL="914400" lvl="1" indent="-317500" algn="l" rtl="0">
              <a:spcBef>
                <a:spcPts val="0"/>
              </a:spcBef>
              <a:spcAft>
                <a:spcPts val="0"/>
              </a:spcAft>
              <a:buSzPts val="1400"/>
              <a:buChar char="○"/>
            </a:pPr>
            <a:r>
              <a:rPr lang="en" dirty="0"/>
              <a:t>Crypto uses secret keys. </a:t>
            </a:r>
            <a:r>
              <a:rPr lang="en" dirty="0" err="1"/>
              <a:t>Kerckhoff’s</a:t>
            </a:r>
            <a:r>
              <a:rPr lang="en" dirty="0"/>
              <a:t> principle says to assume the attacker knows the entire system, except the secret keys.</a:t>
            </a:r>
            <a:endParaRPr dirty="0"/>
          </a:p>
          <a:p>
            <a:pPr marL="914400" lvl="1" indent="-317500" algn="l" rtl="0">
              <a:spcBef>
                <a:spcPts val="0"/>
              </a:spcBef>
              <a:spcAft>
                <a:spcPts val="0"/>
              </a:spcAft>
              <a:buSzPts val="1400"/>
              <a:buChar char="○"/>
            </a:pPr>
            <a:r>
              <a:rPr lang="en" dirty="0"/>
              <a:t>There are several different threat models. </a:t>
            </a: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r="2095" b="9041"/>
          <a:stretch/>
        </p:blipFill>
        <p:spPr>
          <a:xfrm>
            <a:off x="3152737" y="2719850"/>
            <a:ext cx="2838526" cy="1860600"/>
          </a:xfrm>
          <a:prstGeom prst="rect">
            <a:avLst/>
          </a:prstGeom>
          <a:noFill/>
          <a:ln>
            <a:noFill/>
          </a:ln>
        </p:spPr>
      </p:pic>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830" name="Google Shape;830;p78"/>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Definitions</a:t>
            </a:r>
            <a:endParaRPr/>
          </a:p>
        </p:txBody>
      </p:sp>
      <p:sp>
        <p:nvSpPr>
          <p:cNvPr id="351" name="Google Shape;35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In cryptography, there are three main properties that we want on our data</a:t>
            </a:r>
            <a:endParaRPr/>
          </a:p>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b="1"/>
              <a:t>Integrity</a:t>
            </a:r>
            <a:r>
              <a:rPr lang="en"/>
              <a:t>: An adversary cannot </a:t>
            </a:r>
            <a:r>
              <a:rPr lang="en" i="1"/>
              <a:t>change</a:t>
            </a:r>
            <a:r>
              <a:rPr lang="en"/>
              <a:t> our messages without being detected.</a:t>
            </a:r>
            <a:endParaRPr/>
          </a:p>
          <a:p>
            <a:pPr marL="457200" lvl="0" indent="-342900" algn="l" rtl="0">
              <a:spcBef>
                <a:spcPts val="0"/>
              </a:spcBef>
              <a:spcAft>
                <a:spcPts val="0"/>
              </a:spcAft>
              <a:buSzPts val="1800"/>
              <a:buChar char="●"/>
            </a:pPr>
            <a:r>
              <a:rPr lang="en" b="1"/>
              <a:t>Authenticity</a:t>
            </a:r>
            <a:r>
              <a:rPr lang="en"/>
              <a:t>: I can prove that this message came from the person who claims to have written it.</a:t>
            </a:r>
            <a:endParaRPr/>
          </a:p>
          <a:p>
            <a:pPr marL="914400" lvl="1" indent="-317500" algn="l" rtl="0">
              <a:spcBef>
                <a:spcPts val="0"/>
              </a:spcBef>
              <a:spcAft>
                <a:spcPts val="0"/>
              </a:spcAft>
              <a:buSzPts val="1400"/>
              <a:buChar char="○"/>
            </a:pPr>
            <a:r>
              <a:rPr lang="en"/>
              <a:t>Integrity and authenticity are closely related properties…</a:t>
            </a:r>
            <a:endParaRPr/>
          </a:p>
          <a:p>
            <a:pPr marL="1371600" lvl="2" indent="-317500" algn="l" rtl="0">
              <a:spcBef>
                <a:spcPts val="0"/>
              </a:spcBef>
              <a:spcAft>
                <a:spcPts val="0"/>
              </a:spcAft>
              <a:buSzPts val="1400"/>
              <a:buChar char="■"/>
            </a:pPr>
            <a:r>
              <a:rPr lang="en"/>
              <a:t>Before I can prove that a message came from a certain person, I have to prove that the message wasn’t changed!</a:t>
            </a:r>
            <a:endParaRPr/>
          </a:p>
          <a:p>
            <a:pPr marL="914400" lvl="1" indent="-317500" algn="l" rtl="0">
              <a:spcBef>
                <a:spcPts val="0"/>
              </a:spcBef>
              <a:spcAft>
                <a:spcPts val="0"/>
              </a:spcAft>
              <a:buSzPts val="1400"/>
              <a:buChar char="○"/>
            </a:pPr>
            <a:r>
              <a:rPr lang="en"/>
              <a:t>… but they’re not identical properties</a:t>
            </a:r>
            <a:endParaRPr/>
          </a:p>
          <a:p>
            <a:pPr marL="1371600" lvl="2" indent="-317500" algn="l" rtl="0">
              <a:spcBef>
                <a:spcPts val="0"/>
              </a:spcBef>
              <a:spcAft>
                <a:spcPts val="0"/>
              </a:spcAft>
              <a:buSzPts val="1400"/>
              <a:buChar char="■"/>
            </a:pPr>
            <a:r>
              <a:rPr lang="en"/>
              <a:t>Later we’ll see some edge cases</a:t>
            </a:r>
            <a:endParaRPr/>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1310</TotalTime>
  <Words>5375</Words>
  <Application>Microsoft Macintosh PowerPoint</Application>
  <PresentationFormat>On-screen Show (16:9)</PresentationFormat>
  <Paragraphs>1051</Paragraphs>
  <Slides>70</Slides>
  <Notes>65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70</vt:i4>
      </vt:variant>
    </vt:vector>
  </HeadingPairs>
  <TitlesOfParts>
    <vt:vector size="73" baseType="lpstr">
      <vt:lpstr>Arial</vt:lpstr>
      <vt:lpstr>Courier New</vt:lpstr>
      <vt:lpstr>CS 161</vt:lpstr>
      <vt:lpstr>Intro to Cryptography</vt:lpstr>
      <vt:lpstr>Announcements</vt:lpstr>
      <vt:lpstr>Today’s Cunning Plan: Cryptography</vt:lpstr>
      <vt:lpstr>What is cryptography?</vt:lpstr>
      <vt:lpstr>What is cryptography?</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Building Blocks of Cryptography</vt:lpstr>
      <vt:lpstr>Cryptography Roadmap</vt:lpstr>
      <vt:lpstr>Modern Cryptography </vt:lpstr>
      <vt:lpstr>Building Blocks</vt:lpstr>
      <vt:lpstr>Block 1: One Way Functions</vt:lpstr>
      <vt:lpstr>Block 1: One Way Hash Function</vt:lpstr>
      <vt:lpstr>Block 1: One Way Hash Function</vt:lpstr>
      <vt:lpstr>Block 2: Symmetric Cryptography </vt:lpstr>
      <vt:lpstr>Block 3: Asymmetric Cryptography</vt:lpstr>
      <vt:lpstr>Block 3: Asymmetric Cryptography (continue)</vt:lpstr>
      <vt:lpstr>Hybrid Crypto Systems</vt:lpstr>
      <vt:lpstr>Using Hybrid Crypto Systems</vt:lpstr>
      <vt:lpstr>Merkle’s Puzzle</vt:lpstr>
      <vt:lpstr>Block 4: Digital signature</vt:lpstr>
      <vt:lpstr>Block 5: Random number</vt:lpstr>
      <vt:lpstr>Dual encryption</vt:lpstr>
      <vt:lpstr>Dual encryption</vt:lpstr>
      <vt:lpstr>Symmetric-Key Encryption</vt:lpstr>
      <vt:lpstr>Symmetric-Key Encryption</vt:lpstr>
      <vt:lpstr>Symmetric-Key Encryption: Definition</vt:lpstr>
      <vt:lpstr>Symmetric-Key Encryption: Definition</vt:lpstr>
      <vt:lpstr>Defining Confidentiality</vt:lpstr>
      <vt:lpstr>Defining Confidentiality</vt:lpstr>
      <vt:lpstr>Defining Confidentiality: (Continue)</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29</cp:revision>
  <dcterms:modified xsi:type="dcterms:W3CDTF">2023-08-22T16:46:58Z</dcterms:modified>
</cp:coreProperties>
</file>